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00" r:id="rId2"/>
    <p:sldId id="370" r:id="rId3"/>
    <p:sldId id="435" r:id="rId4"/>
    <p:sldId id="383" r:id="rId5"/>
    <p:sldId id="422" r:id="rId6"/>
    <p:sldId id="423" r:id="rId7"/>
    <p:sldId id="406" r:id="rId8"/>
    <p:sldId id="436" r:id="rId9"/>
    <p:sldId id="401" r:id="rId10"/>
    <p:sldId id="437" r:id="rId11"/>
    <p:sldId id="433" r:id="rId12"/>
    <p:sldId id="438" r:id="rId13"/>
    <p:sldId id="449" r:id="rId14"/>
    <p:sldId id="373" r:id="rId15"/>
    <p:sldId id="402" r:id="rId16"/>
    <p:sldId id="439" r:id="rId17"/>
    <p:sldId id="403" r:id="rId18"/>
    <p:sldId id="426" r:id="rId19"/>
    <p:sldId id="450" r:id="rId20"/>
    <p:sldId id="380" r:id="rId21"/>
    <p:sldId id="440" r:id="rId22"/>
    <p:sldId id="427" r:id="rId23"/>
    <p:sldId id="454" r:id="rId24"/>
    <p:sldId id="387" r:id="rId25"/>
    <p:sldId id="441" r:id="rId26"/>
    <p:sldId id="429" r:id="rId27"/>
    <p:sldId id="411" r:id="rId28"/>
    <p:sldId id="409" r:id="rId29"/>
    <p:sldId id="430" r:id="rId30"/>
    <p:sldId id="419" r:id="rId31"/>
    <p:sldId id="451" r:id="rId32"/>
    <p:sldId id="388" r:id="rId33"/>
    <p:sldId id="442" r:id="rId34"/>
    <p:sldId id="431" r:id="rId35"/>
    <p:sldId id="413" r:id="rId36"/>
    <p:sldId id="415" r:id="rId37"/>
    <p:sldId id="416" r:id="rId38"/>
    <p:sldId id="417" r:id="rId39"/>
    <p:sldId id="418" r:id="rId40"/>
    <p:sldId id="452" r:id="rId41"/>
    <p:sldId id="407" r:id="rId42"/>
    <p:sldId id="443" r:id="rId43"/>
    <p:sldId id="432" r:id="rId44"/>
    <p:sldId id="420" r:id="rId45"/>
    <p:sldId id="396" r:id="rId46"/>
    <p:sldId id="444" r:id="rId47"/>
    <p:sldId id="453" r:id="rId48"/>
    <p:sldId id="399" r:id="rId49"/>
    <p:sldId id="404" r:id="rId50"/>
    <p:sldId id="41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D9F028-01F2-4EFB-9E8E-0C253A485AC3}" v="64" dt="2026-05-08T16:26:53.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varScale="1">
        <p:scale>
          <a:sx n="111" d="100"/>
          <a:sy n="111" d="100"/>
        </p:scale>
        <p:origin x="40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UCLan Title Red">
    <p:bg>
      <p:bgPr>
        <a:solidFill>
          <a:srgbClr val="AE001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42254" y="2843933"/>
            <a:ext cx="5811236" cy="1551188"/>
          </a:xfrm>
        </p:spPr>
        <p:txBody>
          <a:bodyPr lIns="0" tIns="0" rIns="0" bIns="0" anchor="t" anchorCtr="0">
            <a:noAutofit/>
          </a:bodyPr>
          <a:lstStyle>
            <a:lvl1pPr algn="l">
              <a:lnSpc>
                <a:spcPct val="90000"/>
              </a:lnSpc>
              <a:defRPr sz="4267" b="1" i="0" baseline="0">
                <a:solidFill>
                  <a:srgbClr val="FFFFFF"/>
                </a:solidFill>
                <a:latin typeface="Avenir Next Regular"/>
                <a:cs typeface="Avenir Next Regular"/>
              </a:defRPr>
            </a:lvl1pPr>
          </a:lstStyle>
          <a:p>
            <a:r>
              <a:rPr lang="en-US"/>
              <a:t>Presentation titles should be concise</a:t>
            </a:r>
          </a:p>
        </p:txBody>
      </p:sp>
      <p:sp>
        <p:nvSpPr>
          <p:cNvPr id="3" name="Subtitle 2"/>
          <p:cNvSpPr>
            <a:spLocks noGrp="1"/>
          </p:cNvSpPr>
          <p:nvPr>
            <p:ph type="subTitle" idx="1" hasCustomPrompt="1"/>
          </p:nvPr>
        </p:nvSpPr>
        <p:spPr>
          <a:xfrm>
            <a:off x="1542253" y="4395122"/>
            <a:ext cx="4869456" cy="970457"/>
          </a:xfrm>
        </p:spPr>
        <p:txBody>
          <a:bodyPr lIns="0" tIns="0" rIns="0" bIns="0" anchor="t" anchorCtr="0">
            <a:noAutofit/>
          </a:bodyPr>
          <a:lstStyle>
            <a:lvl1pPr marL="0" indent="0" algn="l">
              <a:lnSpc>
                <a:spcPct val="100000"/>
              </a:lnSpc>
              <a:buNone/>
              <a:defRPr sz="2400" baseline="0">
                <a:solidFill>
                  <a:srgbClr val="FFFFFF"/>
                </a:solidFill>
                <a:latin typeface="Avenir Next Demi Bold"/>
                <a:cs typeface="Avenir Next Demi Bold"/>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Presentation subtitles should support the main title</a:t>
            </a:r>
          </a:p>
        </p:txBody>
      </p:sp>
      <p:sp>
        <p:nvSpPr>
          <p:cNvPr id="8" name="TextBox 7"/>
          <p:cNvSpPr txBox="1"/>
          <p:nvPr userDrawn="1"/>
        </p:nvSpPr>
        <p:spPr>
          <a:xfrm>
            <a:off x="1542253" y="6022007"/>
            <a:ext cx="5298699" cy="492443"/>
          </a:xfrm>
          <a:prstGeom prst="rect">
            <a:avLst/>
          </a:prstGeom>
          <a:noFill/>
        </p:spPr>
        <p:txBody>
          <a:bodyPr wrap="square" lIns="0" tIns="0" rIns="0" bIns="0" rtlCol="0">
            <a:noAutofit/>
          </a:bodyPr>
          <a:lstStyle/>
          <a:p>
            <a:r>
              <a:rPr lang="en-US" sz="1533">
                <a:solidFill>
                  <a:srgbClr val="FFFFFF"/>
                </a:solidFill>
                <a:latin typeface="Avenir Next Medium"/>
                <a:cs typeface="Avenir Next Medium"/>
              </a:rPr>
              <a:t>Where opportunity creates success</a:t>
            </a:r>
          </a:p>
        </p:txBody>
      </p:sp>
      <p:pic>
        <p:nvPicPr>
          <p:cNvPr id="9" name="Picture 8"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526" y="628717"/>
            <a:ext cx="3659471" cy="1188308"/>
          </a:xfrm>
          <a:prstGeom prst="rect">
            <a:avLst/>
          </a:prstGeom>
        </p:spPr>
      </p:pic>
    </p:spTree>
    <p:extLst>
      <p:ext uri="{BB962C8B-B14F-4D97-AF65-F5344CB8AC3E}">
        <p14:creationId xmlns:p14="http://schemas.microsoft.com/office/powerpoint/2010/main" val="260145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CLan Text - 2 col">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6836" y="161728"/>
            <a:ext cx="8512907" cy="856624"/>
          </a:xfrm>
        </p:spPr>
        <p:txBody>
          <a:bodyPr lIns="0" tIns="0" rIns="0" bIns="0" anchor="b" anchorCtr="0">
            <a:noAutofit/>
          </a:bodyPr>
          <a:lstStyle>
            <a:lvl1pPr algn="l">
              <a:lnSpc>
                <a:spcPct val="90000"/>
              </a:lnSpc>
              <a:defRPr sz="2667" baseline="0">
                <a:solidFill>
                  <a:srgbClr val="34516C"/>
                </a:solidFill>
                <a:latin typeface="Avenir Next Demi Bold"/>
                <a:cs typeface="Avenir Next Demi Bold"/>
              </a:defRPr>
            </a:lvl1pPr>
          </a:lstStyle>
          <a:p>
            <a:r>
              <a:rPr lang="en-US"/>
              <a:t>Text can work in single or multiple columns</a:t>
            </a:r>
          </a:p>
        </p:txBody>
      </p:sp>
      <p:sp>
        <p:nvSpPr>
          <p:cNvPr id="3" name="Content Placeholder 2"/>
          <p:cNvSpPr>
            <a:spLocks noGrp="1"/>
          </p:cNvSpPr>
          <p:nvPr>
            <p:ph idx="1"/>
          </p:nvPr>
        </p:nvSpPr>
        <p:spPr>
          <a:xfrm>
            <a:off x="866837" y="1600201"/>
            <a:ext cx="5069228" cy="4525963"/>
          </a:xfrm>
        </p:spPr>
        <p:txBody>
          <a:bodyPr lIns="0" tIns="0" rIns="0" bIns="0" anchor="t" anchorCtr="0">
            <a:noAutofit/>
          </a:bodyPr>
          <a:lstStyle>
            <a:lvl1pPr marL="239994" indent="-239994" algn="l">
              <a:spcBef>
                <a:spcPts val="1200"/>
              </a:spcBef>
              <a:defRPr sz="1867">
                <a:solidFill>
                  <a:srgbClr val="34516C"/>
                </a:solidFill>
                <a:latin typeface="Avenir Next Bold"/>
                <a:cs typeface="Avenir Next Bold"/>
              </a:defRPr>
            </a:lvl1pPr>
            <a:lvl2pPr marL="527987" indent="-239994" algn="l">
              <a:spcBef>
                <a:spcPts val="600"/>
              </a:spcBef>
              <a:defRPr sz="1867">
                <a:solidFill>
                  <a:srgbClr val="34516C"/>
                </a:solidFill>
                <a:latin typeface="Avenir Next Bold"/>
                <a:cs typeface="Avenir Next Bold"/>
              </a:defRPr>
            </a:lvl2pPr>
            <a:lvl3pPr algn="l">
              <a:defRPr sz="1867">
                <a:solidFill>
                  <a:srgbClr val="34516C"/>
                </a:solidFill>
                <a:latin typeface="Avenir Next Bold"/>
                <a:cs typeface="Avenir Next Bold"/>
              </a:defRPr>
            </a:lvl3pPr>
            <a:lvl4pPr algn="l">
              <a:defRPr sz="1867">
                <a:solidFill>
                  <a:srgbClr val="34516C"/>
                </a:solidFill>
                <a:latin typeface="Avenir Next Bold"/>
                <a:cs typeface="Avenir Next Bold"/>
              </a:defRPr>
            </a:lvl4pPr>
            <a:lvl5pPr algn="l">
              <a:defRPr sz="1867">
                <a:solidFill>
                  <a:srgbClr val="34516C"/>
                </a:solidFill>
                <a:latin typeface="Avenir Next Bold"/>
                <a:cs typeface="Avenir Next Bold"/>
              </a:defRPr>
            </a:lvl5pPr>
          </a:lstStyle>
          <a:p>
            <a:pPr lvl="0"/>
            <a:r>
              <a:rPr lang="en-US"/>
              <a:t>Click to edit Master text styles</a:t>
            </a:r>
          </a:p>
          <a:p>
            <a:pPr lvl="1"/>
            <a:r>
              <a:rPr lang="en-US"/>
              <a:t>Second level</a:t>
            </a:r>
          </a:p>
        </p:txBody>
      </p:sp>
      <p:pic>
        <p:nvPicPr>
          <p:cNvPr id="10" name="Picture 9"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2863" y="381780"/>
            <a:ext cx="1813876" cy="589005"/>
          </a:xfrm>
          <a:prstGeom prst="rect">
            <a:avLst/>
          </a:prstGeom>
        </p:spPr>
      </p:pic>
      <p:sp>
        <p:nvSpPr>
          <p:cNvPr id="8" name="Content Placeholder 2"/>
          <p:cNvSpPr>
            <a:spLocks noGrp="1"/>
          </p:cNvSpPr>
          <p:nvPr>
            <p:ph idx="11"/>
          </p:nvPr>
        </p:nvSpPr>
        <p:spPr>
          <a:xfrm>
            <a:off x="6255937" y="1600201"/>
            <a:ext cx="5069228" cy="4525963"/>
          </a:xfrm>
        </p:spPr>
        <p:txBody>
          <a:bodyPr lIns="0" tIns="0" rIns="0" bIns="0" anchor="t" anchorCtr="0">
            <a:noAutofit/>
          </a:bodyPr>
          <a:lstStyle>
            <a:lvl1pPr marL="239994" indent="-239994" algn="l">
              <a:spcBef>
                <a:spcPts val="1200"/>
              </a:spcBef>
              <a:defRPr sz="1867">
                <a:solidFill>
                  <a:srgbClr val="34516C"/>
                </a:solidFill>
                <a:latin typeface="Avenir Next Bold"/>
                <a:cs typeface="Avenir Next Bold"/>
              </a:defRPr>
            </a:lvl1pPr>
            <a:lvl2pPr marL="527987" indent="-239994" algn="l">
              <a:spcBef>
                <a:spcPts val="600"/>
              </a:spcBef>
              <a:defRPr sz="1867">
                <a:solidFill>
                  <a:srgbClr val="34516C"/>
                </a:solidFill>
                <a:latin typeface="Avenir Next Bold"/>
                <a:cs typeface="Avenir Next Bold"/>
              </a:defRPr>
            </a:lvl2pPr>
            <a:lvl3pPr algn="l">
              <a:defRPr sz="1867">
                <a:solidFill>
                  <a:srgbClr val="34516C"/>
                </a:solidFill>
                <a:latin typeface="Avenir Next Bold"/>
                <a:cs typeface="Avenir Next Bold"/>
              </a:defRPr>
            </a:lvl3pPr>
            <a:lvl4pPr algn="l">
              <a:defRPr sz="1867">
                <a:solidFill>
                  <a:srgbClr val="34516C"/>
                </a:solidFill>
                <a:latin typeface="Avenir Next Bold"/>
                <a:cs typeface="Avenir Next Bold"/>
              </a:defRPr>
            </a:lvl4pPr>
            <a:lvl5pPr algn="l">
              <a:defRPr sz="1867">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54419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CLan Text - 3 col">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6836" y="161728"/>
            <a:ext cx="8512907" cy="856624"/>
          </a:xfrm>
        </p:spPr>
        <p:txBody>
          <a:bodyPr lIns="0" tIns="0" rIns="0" bIns="0" anchor="b" anchorCtr="0">
            <a:noAutofit/>
          </a:bodyPr>
          <a:lstStyle>
            <a:lvl1pPr algn="l">
              <a:lnSpc>
                <a:spcPct val="90000"/>
              </a:lnSpc>
              <a:defRPr sz="2667" baseline="0">
                <a:solidFill>
                  <a:srgbClr val="34516C"/>
                </a:solidFill>
                <a:latin typeface="Avenir Next Demi Bold"/>
                <a:cs typeface="Avenir Next Demi Bold"/>
              </a:defRPr>
            </a:lvl1pPr>
          </a:lstStyle>
          <a:p>
            <a:r>
              <a:rPr lang="en-US"/>
              <a:t>Text can work alongside imagery and charts</a:t>
            </a:r>
          </a:p>
        </p:txBody>
      </p:sp>
      <p:sp>
        <p:nvSpPr>
          <p:cNvPr id="3" name="Content Placeholder 2"/>
          <p:cNvSpPr>
            <a:spLocks noGrp="1"/>
          </p:cNvSpPr>
          <p:nvPr>
            <p:ph idx="1"/>
          </p:nvPr>
        </p:nvSpPr>
        <p:spPr>
          <a:xfrm>
            <a:off x="866837" y="1600201"/>
            <a:ext cx="3233233" cy="4525963"/>
          </a:xfrm>
        </p:spPr>
        <p:txBody>
          <a:bodyPr lIns="0" tIns="0" rIns="0" bIns="0" anchor="t" anchorCtr="0">
            <a:noAutofit/>
          </a:bodyPr>
          <a:lstStyle>
            <a:lvl1pPr marL="239994" indent="-239994" algn="l">
              <a:spcBef>
                <a:spcPts val="1200"/>
              </a:spcBef>
              <a:defRPr sz="1867">
                <a:solidFill>
                  <a:srgbClr val="34516C"/>
                </a:solidFill>
                <a:latin typeface="Avenir Next Bold"/>
                <a:cs typeface="Avenir Next Bold"/>
              </a:defRPr>
            </a:lvl1pPr>
            <a:lvl2pPr marL="527987" indent="-239994" algn="l">
              <a:spcBef>
                <a:spcPts val="600"/>
              </a:spcBef>
              <a:defRPr sz="1867">
                <a:solidFill>
                  <a:srgbClr val="34516C"/>
                </a:solidFill>
                <a:latin typeface="Avenir Next Bold"/>
                <a:cs typeface="Avenir Next Bold"/>
              </a:defRPr>
            </a:lvl2pPr>
            <a:lvl3pPr algn="l">
              <a:defRPr sz="1867">
                <a:solidFill>
                  <a:srgbClr val="34516C"/>
                </a:solidFill>
                <a:latin typeface="Avenir Next Bold"/>
                <a:cs typeface="Avenir Next Bold"/>
              </a:defRPr>
            </a:lvl3pPr>
            <a:lvl4pPr algn="l">
              <a:defRPr sz="1867">
                <a:solidFill>
                  <a:srgbClr val="34516C"/>
                </a:solidFill>
                <a:latin typeface="Avenir Next Bold"/>
                <a:cs typeface="Avenir Next Bold"/>
              </a:defRPr>
            </a:lvl4pPr>
            <a:lvl5pPr algn="l">
              <a:defRPr sz="1867">
                <a:solidFill>
                  <a:srgbClr val="34516C"/>
                </a:solidFill>
                <a:latin typeface="Avenir Next Bold"/>
                <a:cs typeface="Avenir Next Bold"/>
              </a:defRPr>
            </a:lvl5pPr>
          </a:lstStyle>
          <a:p>
            <a:pPr lvl="0"/>
            <a:r>
              <a:rPr lang="en-US"/>
              <a:t>Click to edit Master text styles</a:t>
            </a:r>
          </a:p>
          <a:p>
            <a:pPr lvl="1"/>
            <a:r>
              <a:rPr lang="en-US"/>
              <a:t>Second level</a:t>
            </a:r>
          </a:p>
        </p:txBody>
      </p:sp>
      <p:pic>
        <p:nvPicPr>
          <p:cNvPr id="10" name="Picture 9"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2863" y="381780"/>
            <a:ext cx="1813876" cy="589005"/>
          </a:xfrm>
          <a:prstGeom prst="rect">
            <a:avLst/>
          </a:prstGeom>
        </p:spPr>
      </p:pic>
      <p:sp>
        <p:nvSpPr>
          <p:cNvPr id="6" name="Content Placeholder 2"/>
          <p:cNvSpPr>
            <a:spLocks noGrp="1"/>
          </p:cNvSpPr>
          <p:nvPr>
            <p:ph idx="12"/>
          </p:nvPr>
        </p:nvSpPr>
        <p:spPr>
          <a:xfrm>
            <a:off x="4479385" y="1600201"/>
            <a:ext cx="3233233" cy="4525963"/>
          </a:xfrm>
        </p:spPr>
        <p:txBody>
          <a:bodyPr lIns="0" tIns="0" rIns="0" bIns="0" anchor="t" anchorCtr="0">
            <a:noAutofit/>
          </a:bodyPr>
          <a:lstStyle>
            <a:lvl1pPr marL="239994" indent="-239994" algn="l">
              <a:spcBef>
                <a:spcPts val="1200"/>
              </a:spcBef>
              <a:defRPr sz="1867">
                <a:solidFill>
                  <a:srgbClr val="34516C"/>
                </a:solidFill>
                <a:latin typeface="Avenir Next Bold"/>
                <a:cs typeface="Avenir Next Bold"/>
              </a:defRPr>
            </a:lvl1pPr>
            <a:lvl2pPr marL="527987" indent="-239994" algn="l">
              <a:spcBef>
                <a:spcPts val="600"/>
              </a:spcBef>
              <a:defRPr sz="1867">
                <a:solidFill>
                  <a:srgbClr val="34516C"/>
                </a:solidFill>
                <a:latin typeface="Avenir Next Bold"/>
                <a:cs typeface="Avenir Next Bold"/>
              </a:defRPr>
            </a:lvl2pPr>
            <a:lvl3pPr algn="l">
              <a:defRPr sz="1867">
                <a:solidFill>
                  <a:srgbClr val="34516C"/>
                </a:solidFill>
                <a:latin typeface="Avenir Next Bold"/>
                <a:cs typeface="Avenir Next Bold"/>
              </a:defRPr>
            </a:lvl3pPr>
            <a:lvl4pPr algn="l">
              <a:defRPr sz="1867">
                <a:solidFill>
                  <a:srgbClr val="34516C"/>
                </a:solidFill>
                <a:latin typeface="Avenir Next Bold"/>
                <a:cs typeface="Avenir Next Bold"/>
              </a:defRPr>
            </a:lvl4pPr>
            <a:lvl5pPr algn="l">
              <a:defRPr sz="1867">
                <a:solidFill>
                  <a:srgbClr val="34516C"/>
                </a:solidFill>
                <a:latin typeface="Avenir Next Bold"/>
                <a:cs typeface="Avenir Next Bold"/>
              </a:defRPr>
            </a:lvl5pPr>
          </a:lstStyle>
          <a:p>
            <a:pPr lvl="0"/>
            <a:r>
              <a:rPr lang="en-US"/>
              <a:t>Click to edit Master text styles</a:t>
            </a:r>
          </a:p>
          <a:p>
            <a:pPr lvl="1"/>
            <a:r>
              <a:rPr lang="en-US"/>
              <a:t>Second level</a:t>
            </a:r>
          </a:p>
        </p:txBody>
      </p:sp>
      <p:sp>
        <p:nvSpPr>
          <p:cNvPr id="7" name="Content Placeholder 2"/>
          <p:cNvSpPr>
            <a:spLocks noGrp="1"/>
          </p:cNvSpPr>
          <p:nvPr>
            <p:ph idx="13"/>
          </p:nvPr>
        </p:nvSpPr>
        <p:spPr>
          <a:xfrm>
            <a:off x="8091932" y="1600201"/>
            <a:ext cx="3233233" cy="4525963"/>
          </a:xfrm>
        </p:spPr>
        <p:txBody>
          <a:bodyPr lIns="0" tIns="0" rIns="0" bIns="0" anchor="t" anchorCtr="0">
            <a:noAutofit/>
          </a:bodyPr>
          <a:lstStyle>
            <a:lvl1pPr marL="239994" indent="-239994" algn="l">
              <a:spcBef>
                <a:spcPts val="1200"/>
              </a:spcBef>
              <a:defRPr sz="1867">
                <a:solidFill>
                  <a:srgbClr val="34516C"/>
                </a:solidFill>
                <a:latin typeface="Avenir Next Bold"/>
                <a:cs typeface="Avenir Next Bold"/>
              </a:defRPr>
            </a:lvl1pPr>
            <a:lvl2pPr marL="527987" indent="-239994" algn="l">
              <a:spcBef>
                <a:spcPts val="600"/>
              </a:spcBef>
              <a:defRPr sz="1867">
                <a:solidFill>
                  <a:srgbClr val="34516C"/>
                </a:solidFill>
                <a:latin typeface="Avenir Next Bold"/>
                <a:cs typeface="Avenir Next Bold"/>
              </a:defRPr>
            </a:lvl2pPr>
            <a:lvl3pPr algn="l">
              <a:defRPr sz="1867">
                <a:solidFill>
                  <a:srgbClr val="34516C"/>
                </a:solidFill>
                <a:latin typeface="Avenir Next Bold"/>
                <a:cs typeface="Avenir Next Bold"/>
              </a:defRPr>
            </a:lvl3pPr>
            <a:lvl4pPr algn="l">
              <a:defRPr sz="1867">
                <a:solidFill>
                  <a:srgbClr val="34516C"/>
                </a:solidFill>
                <a:latin typeface="Avenir Next Bold"/>
                <a:cs typeface="Avenir Next Bold"/>
              </a:defRPr>
            </a:lvl4pPr>
            <a:lvl5pPr algn="l">
              <a:defRPr sz="1867">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46860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CLan - Full screen image">
    <p:bg>
      <p:bgRef idx="1001">
        <a:schemeClr val="bg2"/>
      </p:bgRef>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1" y="0"/>
            <a:ext cx="12191999" cy="6858000"/>
          </a:xfrm>
        </p:spPr>
        <p:txBody>
          <a:bodyPr lIns="0" tIns="0" rIns="0" bIns="0" anchor="t" anchorCtr="0">
            <a:noAutofit/>
          </a:bodyPr>
          <a:lstStyle>
            <a:lvl1pPr marL="239994" indent="-239994" algn="l">
              <a:spcBef>
                <a:spcPts val="1200"/>
              </a:spcBef>
              <a:defRPr sz="1867">
                <a:solidFill>
                  <a:srgbClr val="34516C"/>
                </a:solidFill>
                <a:latin typeface="Avenir Next Bold"/>
                <a:cs typeface="Avenir Next Bold"/>
              </a:defRPr>
            </a:lvl1pPr>
            <a:lvl2pPr marL="527987" indent="-239994" algn="l">
              <a:spcBef>
                <a:spcPts val="600"/>
              </a:spcBef>
              <a:defRPr sz="1867">
                <a:solidFill>
                  <a:srgbClr val="34516C"/>
                </a:solidFill>
                <a:latin typeface="Avenir Next Bold"/>
                <a:cs typeface="Avenir Next Bold"/>
              </a:defRPr>
            </a:lvl2pPr>
            <a:lvl3pPr algn="l">
              <a:defRPr sz="1867">
                <a:solidFill>
                  <a:srgbClr val="34516C"/>
                </a:solidFill>
                <a:latin typeface="Avenir Next Bold"/>
                <a:cs typeface="Avenir Next Bold"/>
              </a:defRPr>
            </a:lvl3pPr>
            <a:lvl4pPr algn="l">
              <a:defRPr sz="1867">
                <a:solidFill>
                  <a:srgbClr val="34516C"/>
                </a:solidFill>
                <a:latin typeface="Avenir Next Bold"/>
                <a:cs typeface="Avenir Next Bold"/>
              </a:defRPr>
            </a:lvl4pPr>
            <a:lvl5pPr algn="l">
              <a:defRPr sz="1867">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1737474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UCLan Feature Red">
    <p:bg>
      <p:bgPr>
        <a:solidFill>
          <a:srgbClr val="AE0019"/>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66837" y="1600201"/>
            <a:ext cx="5069228" cy="4525963"/>
          </a:xfrm>
        </p:spPr>
        <p:txBody>
          <a:bodyPr lIns="0" tIns="0" rIns="0" bIns="0" anchor="t" anchorCtr="0">
            <a:noAutofit/>
          </a:bodyPr>
          <a:lstStyle>
            <a:lvl1pPr marL="0" indent="0" algn="l">
              <a:lnSpc>
                <a:spcPct val="90000"/>
              </a:lnSpc>
              <a:buNone/>
              <a:defRPr sz="4267" b="1" i="0" baseline="0">
                <a:solidFill>
                  <a:srgbClr val="FFFFFF"/>
                </a:solidFill>
                <a:latin typeface="Avenir Next Regular"/>
                <a:cs typeface="Avenir Next Regular"/>
              </a:defRPr>
            </a:lvl1pPr>
            <a:lvl2pPr algn="l">
              <a:defRPr sz="1867">
                <a:solidFill>
                  <a:srgbClr val="FFFFFF"/>
                </a:solidFill>
                <a:latin typeface="Avenir Next Bold"/>
                <a:cs typeface="Avenir Next Bold"/>
              </a:defRPr>
            </a:lvl2pPr>
            <a:lvl3pPr algn="l">
              <a:defRPr sz="1867">
                <a:solidFill>
                  <a:srgbClr val="FFFFFF"/>
                </a:solidFill>
                <a:latin typeface="Avenir Next Bold"/>
                <a:cs typeface="Avenir Next Bold"/>
              </a:defRPr>
            </a:lvl3pPr>
            <a:lvl4pPr algn="l">
              <a:defRPr sz="1867">
                <a:solidFill>
                  <a:srgbClr val="34516C"/>
                </a:solidFill>
                <a:latin typeface="Avenir Next Bold"/>
                <a:cs typeface="Avenir Next Bold"/>
              </a:defRPr>
            </a:lvl4pPr>
            <a:lvl5pPr algn="l">
              <a:defRPr sz="1867">
                <a:solidFill>
                  <a:srgbClr val="34516C"/>
                </a:solidFill>
                <a:latin typeface="Avenir Next Bold"/>
                <a:cs typeface="Avenir Next Bold"/>
              </a:defRPr>
            </a:lvl5pPr>
          </a:lstStyle>
          <a:p>
            <a:pPr lvl="0"/>
            <a:r>
              <a:rPr lang="en-US"/>
              <a:t>Quotes, features </a:t>
            </a:r>
            <a:br>
              <a:rPr lang="en-US"/>
            </a:br>
            <a:r>
              <a:rPr lang="en-US"/>
              <a:t>or statistics can </a:t>
            </a:r>
            <a:br>
              <a:rPr lang="en-US"/>
            </a:br>
            <a:r>
              <a:rPr lang="en-US"/>
              <a:t>be pulled out in </a:t>
            </a:r>
            <a:br>
              <a:rPr lang="en-US"/>
            </a:br>
            <a:r>
              <a:rPr lang="en-US"/>
              <a:t>a larger style.</a:t>
            </a:r>
          </a:p>
        </p:txBody>
      </p:sp>
      <p:pic>
        <p:nvPicPr>
          <p:cNvPr id="6" name="Picture 5"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2863" y="381781"/>
            <a:ext cx="1813876" cy="589004"/>
          </a:xfrm>
          <a:prstGeom prst="rect">
            <a:avLst/>
          </a:prstGeom>
        </p:spPr>
      </p:pic>
      <p:sp>
        <p:nvSpPr>
          <p:cNvPr id="11" name="Content Placeholder 2"/>
          <p:cNvSpPr>
            <a:spLocks noGrp="1"/>
          </p:cNvSpPr>
          <p:nvPr>
            <p:ph idx="11"/>
          </p:nvPr>
        </p:nvSpPr>
        <p:spPr>
          <a:xfrm>
            <a:off x="6255937" y="1600201"/>
            <a:ext cx="5069228" cy="4525963"/>
          </a:xfrm>
        </p:spPr>
        <p:txBody>
          <a:bodyPr lIns="0" tIns="0" rIns="0" bIns="0" anchor="t" anchorCtr="0">
            <a:noAutofit/>
          </a:bodyPr>
          <a:lstStyle>
            <a:lvl1pPr marL="239994" indent="-239994" algn="l">
              <a:spcBef>
                <a:spcPts val="1200"/>
              </a:spcBef>
              <a:defRPr sz="1867">
                <a:solidFill>
                  <a:srgbClr val="FFFFFF"/>
                </a:solidFill>
                <a:latin typeface="Avenir Next Bold"/>
                <a:cs typeface="Avenir Next Bold"/>
              </a:defRPr>
            </a:lvl1pPr>
            <a:lvl2pPr marL="527987" indent="-239994" algn="l">
              <a:spcBef>
                <a:spcPts val="600"/>
              </a:spcBef>
              <a:defRPr sz="1867">
                <a:solidFill>
                  <a:srgbClr val="FFFFFF"/>
                </a:solidFill>
                <a:latin typeface="Avenir Next Bold"/>
                <a:cs typeface="Avenir Next Bold"/>
              </a:defRPr>
            </a:lvl2pPr>
            <a:lvl3pPr algn="l">
              <a:defRPr sz="1867">
                <a:solidFill>
                  <a:srgbClr val="34516C"/>
                </a:solidFill>
                <a:latin typeface="Avenir Next Bold"/>
                <a:cs typeface="Avenir Next Bold"/>
              </a:defRPr>
            </a:lvl3pPr>
            <a:lvl4pPr algn="l">
              <a:defRPr sz="1867">
                <a:solidFill>
                  <a:srgbClr val="34516C"/>
                </a:solidFill>
                <a:latin typeface="Avenir Next Bold"/>
                <a:cs typeface="Avenir Next Bold"/>
              </a:defRPr>
            </a:lvl4pPr>
            <a:lvl5pPr algn="l">
              <a:defRPr sz="1867">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405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CLan Feature Blue">
    <p:bg>
      <p:bgPr>
        <a:solidFill>
          <a:srgbClr val="0D6BA0"/>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66837" y="1600201"/>
            <a:ext cx="5069228" cy="4525963"/>
          </a:xfrm>
        </p:spPr>
        <p:txBody>
          <a:bodyPr lIns="0" tIns="0" rIns="0" bIns="0" anchor="t" anchorCtr="0">
            <a:noAutofit/>
          </a:bodyPr>
          <a:lstStyle>
            <a:lvl1pPr marL="0" indent="0" algn="l">
              <a:lnSpc>
                <a:spcPct val="90000"/>
              </a:lnSpc>
              <a:buNone/>
              <a:defRPr sz="4267" b="1" i="0" baseline="0">
                <a:solidFill>
                  <a:srgbClr val="FFFFFF"/>
                </a:solidFill>
                <a:latin typeface="Avenir Next Regular"/>
                <a:cs typeface="Avenir Next Regular"/>
              </a:defRPr>
            </a:lvl1pPr>
            <a:lvl2pPr algn="l">
              <a:defRPr sz="1867">
                <a:solidFill>
                  <a:srgbClr val="FFFFFF"/>
                </a:solidFill>
                <a:latin typeface="Avenir Next Bold"/>
                <a:cs typeface="Avenir Next Bold"/>
              </a:defRPr>
            </a:lvl2pPr>
            <a:lvl3pPr algn="l">
              <a:defRPr sz="1867">
                <a:solidFill>
                  <a:srgbClr val="FFFFFF"/>
                </a:solidFill>
                <a:latin typeface="Avenir Next Bold"/>
                <a:cs typeface="Avenir Next Bold"/>
              </a:defRPr>
            </a:lvl3pPr>
            <a:lvl4pPr algn="l">
              <a:defRPr sz="1867">
                <a:solidFill>
                  <a:srgbClr val="34516C"/>
                </a:solidFill>
                <a:latin typeface="Avenir Next Bold"/>
                <a:cs typeface="Avenir Next Bold"/>
              </a:defRPr>
            </a:lvl4pPr>
            <a:lvl5pPr algn="l">
              <a:defRPr sz="1867">
                <a:solidFill>
                  <a:srgbClr val="34516C"/>
                </a:solidFill>
                <a:latin typeface="Avenir Next Bold"/>
                <a:cs typeface="Avenir Next Bold"/>
              </a:defRPr>
            </a:lvl5pPr>
          </a:lstStyle>
          <a:p>
            <a:pPr lvl="0"/>
            <a:r>
              <a:rPr lang="en-US"/>
              <a:t>Quotes, features </a:t>
            </a:r>
            <a:br>
              <a:rPr lang="en-US"/>
            </a:br>
            <a:r>
              <a:rPr lang="en-US"/>
              <a:t>or statistics can </a:t>
            </a:r>
            <a:br>
              <a:rPr lang="en-US"/>
            </a:br>
            <a:r>
              <a:rPr lang="en-US"/>
              <a:t>be pulled out in </a:t>
            </a:r>
            <a:br>
              <a:rPr lang="en-US"/>
            </a:br>
            <a:r>
              <a:rPr lang="en-US"/>
              <a:t>a larger style.</a:t>
            </a:r>
          </a:p>
        </p:txBody>
      </p:sp>
      <p:pic>
        <p:nvPicPr>
          <p:cNvPr id="6" name="Picture 5"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2863" y="381781"/>
            <a:ext cx="1813876" cy="589004"/>
          </a:xfrm>
          <a:prstGeom prst="rect">
            <a:avLst/>
          </a:prstGeom>
        </p:spPr>
      </p:pic>
      <p:sp>
        <p:nvSpPr>
          <p:cNvPr id="5" name="Content Placeholder 2"/>
          <p:cNvSpPr>
            <a:spLocks noGrp="1"/>
          </p:cNvSpPr>
          <p:nvPr>
            <p:ph idx="11"/>
          </p:nvPr>
        </p:nvSpPr>
        <p:spPr>
          <a:xfrm>
            <a:off x="6255937" y="1600201"/>
            <a:ext cx="5069228" cy="4525963"/>
          </a:xfrm>
        </p:spPr>
        <p:txBody>
          <a:bodyPr lIns="0" tIns="0" rIns="0" bIns="0" anchor="t" anchorCtr="0">
            <a:noAutofit/>
          </a:bodyPr>
          <a:lstStyle>
            <a:lvl1pPr marL="239994" indent="-239994" algn="l">
              <a:spcBef>
                <a:spcPts val="1200"/>
              </a:spcBef>
              <a:defRPr sz="1867">
                <a:solidFill>
                  <a:srgbClr val="FFFFFF"/>
                </a:solidFill>
                <a:latin typeface="Avenir Next Bold"/>
                <a:cs typeface="Avenir Next Bold"/>
              </a:defRPr>
            </a:lvl1pPr>
            <a:lvl2pPr marL="527987" indent="-239994" algn="l">
              <a:spcBef>
                <a:spcPts val="600"/>
              </a:spcBef>
              <a:defRPr sz="1867">
                <a:solidFill>
                  <a:srgbClr val="FFFFFF"/>
                </a:solidFill>
                <a:latin typeface="Avenir Next Bold"/>
                <a:cs typeface="Avenir Next Bold"/>
              </a:defRPr>
            </a:lvl2pPr>
            <a:lvl3pPr algn="l">
              <a:defRPr sz="1867">
                <a:solidFill>
                  <a:srgbClr val="34516C"/>
                </a:solidFill>
                <a:latin typeface="Avenir Next Bold"/>
                <a:cs typeface="Avenir Next Bold"/>
              </a:defRPr>
            </a:lvl3pPr>
            <a:lvl4pPr algn="l">
              <a:defRPr sz="1867">
                <a:solidFill>
                  <a:srgbClr val="34516C"/>
                </a:solidFill>
                <a:latin typeface="Avenir Next Bold"/>
                <a:cs typeface="Avenir Next Bold"/>
              </a:defRPr>
            </a:lvl4pPr>
            <a:lvl5pPr algn="l">
              <a:defRPr sz="1867">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61912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UCLan Feature Off-White">
    <p:bg>
      <p:bgPr>
        <a:solidFill>
          <a:srgbClr val="E3E5ED"/>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66837" y="1600201"/>
            <a:ext cx="5069228" cy="4525963"/>
          </a:xfrm>
        </p:spPr>
        <p:txBody>
          <a:bodyPr lIns="0" tIns="0" rIns="0" bIns="0" anchor="t" anchorCtr="0">
            <a:noAutofit/>
          </a:bodyPr>
          <a:lstStyle>
            <a:lvl1pPr marL="0" indent="0" algn="l">
              <a:lnSpc>
                <a:spcPct val="90000"/>
              </a:lnSpc>
              <a:buNone/>
              <a:defRPr sz="4267" b="1" i="0" baseline="0">
                <a:solidFill>
                  <a:srgbClr val="34516C"/>
                </a:solidFill>
                <a:latin typeface="Avenir Next Regular"/>
                <a:cs typeface="Avenir Next Regular"/>
              </a:defRPr>
            </a:lvl1pPr>
            <a:lvl2pPr algn="l">
              <a:defRPr sz="1867">
                <a:solidFill>
                  <a:srgbClr val="FFFFFF"/>
                </a:solidFill>
                <a:latin typeface="Avenir Next Bold"/>
                <a:cs typeface="Avenir Next Bold"/>
              </a:defRPr>
            </a:lvl2pPr>
            <a:lvl3pPr algn="l">
              <a:defRPr sz="1867">
                <a:solidFill>
                  <a:srgbClr val="FFFFFF"/>
                </a:solidFill>
                <a:latin typeface="Avenir Next Bold"/>
                <a:cs typeface="Avenir Next Bold"/>
              </a:defRPr>
            </a:lvl3pPr>
            <a:lvl4pPr algn="l">
              <a:defRPr sz="1867">
                <a:solidFill>
                  <a:srgbClr val="34516C"/>
                </a:solidFill>
                <a:latin typeface="Avenir Next Bold"/>
                <a:cs typeface="Avenir Next Bold"/>
              </a:defRPr>
            </a:lvl4pPr>
            <a:lvl5pPr algn="l">
              <a:defRPr sz="1867">
                <a:solidFill>
                  <a:srgbClr val="34516C"/>
                </a:solidFill>
                <a:latin typeface="Avenir Next Bold"/>
                <a:cs typeface="Avenir Next Bold"/>
              </a:defRPr>
            </a:lvl5pPr>
          </a:lstStyle>
          <a:p>
            <a:pPr lvl="0"/>
            <a:r>
              <a:rPr lang="en-US"/>
              <a:t>Quotes, features </a:t>
            </a:r>
            <a:br>
              <a:rPr lang="en-US"/>
            </a:br>
            <a:r>
              <a:rPr lang="en-US"/>
              <a:t>or statistics can </a:t>
            </a:r>
            <a:br>
              <a:rPr lang="en-US"/>
            </a:br>
            <a:r>
              <a:rPr lang="en-US"/>
              <a:t>be pulled out in </a:t>
            </a:r>
            <a:br>
              <a:rPr lang="en-US"/>
            </a:br>
            <a:r>
              <a:rPr lang="en-US"/>
              <a:t>a larger style.</a:t>
            </a:r>
          </a:p>
        </p:txBody>
      </p:sp>
      <p:pic>
        <p:nvPicPr>
          <p:cNvPr id="5" name="Picture 4"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2863" y="381780"/>
            <a:ext cx="1813876" cy="589005"/>
          </a:xfrm>
          <a:prstGeom prst="rect">
            <a:avLst/>
          </a:prstGeom>
        </p:spPr>
      </p:pic>
      <p:sp>
        <p:nvSpPr>
          <p:cNvPr id="8" name="Content Placeholder 2"/>
          <p:cNvSpPr>
            <a:spLocks noGrp="1"/>
          </p:cNvSpPr>
          <p:nvPr>
            <p:ph idx="11"/>
          </p:nvPr>
        </p:nvSpPr>
        <p:spPr>
          <a:xfrm>
            <a:off x="6255937" y="1600201"/>
            <a:ext cx="5069228" cy="4525963"/>
          </a:xfrm>
        </p:spPr>
        <p:txBody>
          <a:bodyPr lIns="0" tIns="0" rIns="0" bIns="0" anchor="t" anchorCtr="0">
            <a:noAutofit/>
          </a:bodyPr>
          <a:lstStyle>
            <a:lvl1pPr marL="239994" indent="-239994" algn="l">
              <a:spcBef>
                <a:spcPts val="1200"/>
              </a:spcBef>
              <a:defRPr sz="1867">
                <a:solidFill>
                  <a:srgbClr val="34516C"/>
                </a:solidFill>
                <a:latin typeface="Avenir Next Bold"/>
                <a:cs typeface="Avenir Next Bold"/>
              </a:defRPr>
            </a:lvl1pPr>
            <a:lvl2pPr marL="527987" indent="-239994" algn="l">
              <a:spcBef>
                <a:spcPts val="600"/>
              </a:spcBef>
              <a:defRPr sz="1867">
                <a:solidFill>
                  <a:srgbClr val="34516C"/>
                </a:solidFill>
                <a:latin typeface="Avenir Next Bold"/>
                <a:cs typeface="Avenir Next Bold"/>
              </a:defRPr>
            </a:lvl2pPr>
            <a:lvl3pPr algn="l">
              <a:defRPr sz="1867">
                <a:solidFill>
                  <a:srgbClr val="34516C"/>
                </a:solidFill>
                <a:latin typeface="Avenir Next Bold"/>
                <a:cs typeface="Avenir Next Bold"/>
              </a:defRPr>
            </a:lvl3pPr>
            <a:lvl4pPr algn="l">
              <a:defRPr sz="1867">
                <a:solidFill>
                  <a:srgbClr val="34516C"/>
                </a:solidFill>
                <a:latin typeface="Avenir Next Bold"/>
                <a:cs typeface="Avenir Next Bold"/>
              </a:defRPr>
            </a:lvl4pPr>
            <a:lvl5pPr algn="l">
              <a:defRPr sz="1867">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62855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UCLan Title Blue">
    <p:bg>
      <p:bgPr>
        <a:solidFill>
          <a:srgbClr val="0D6BA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42254" y="2843933"/>
            <a:ext cx="5811236" cy="1551188"/>
          </a:xfrm>
        </p:spPr>
        <p:txBody>
          <a:bodyPr lIns="0" tIns="0" rIns="0" bIns="0" anchor="t" anchorCtr="0">
            <a:noAutofit/>
          </a:bodyPr>
          <a:lstStyle>
            <a:lvl1pPr algn="l">
              <a:lnSpc>
                <a:spcPct val="90000"/>
              </a:lnSpc>
              <a:defRPr sz="4267" b="1" i="0" baseline="0">
                <a:solidFill>
                  <a:srgbClr val="FFFFFF"/>
                </a:solidFill>
                <a:latin typeface="Avenir Next Regular"/>
                <a:cs typeface="Avenir Next Regular"/>
              </a:defRPr>
            </a:lvl1pPr>
          </a:lstStyle>
          <a:p>
            <a:r>
              <a:rPr lang="en-US"/>
              <a:t>Presentation titles should be concise</a:t>
            </a:r>
          </a:p>
        </p:txBody>
      </p:sp>
      <p:sp>
        <p:nvSpPr>
          <p:cNvPr id="3" name="Subtitle 2"/>
          <p:cNvSpPr>
            <a:spLocks noGrp="1"/>
          </p:cNvSpPr>
          <p:nvPr>
            <p:ph type="subTitle" idx="1" hasCustomPrompt="1"/>
          </p:nvPr>
        </p:nvSpPr>
        <p:spPr>
          <a:xfrm>
            <a:off x="1542253" y="4395122"/>
            <a:ext cx="4869456" cy="970457"/>
          </a:xfrm>
        </p:spPr>
        <p:txBody>
          <a:bodyPr lIns="0" tIns="0" rIns="0" bIns="0" anchor="t" anchorCtr="0">
            <a:noAutofit/>
          </a:bodyPr>
          <a:lstStyle>
            <a:lvl1pPr marL="0" indent="0" algn="l">
              <a:lnSpc>
                <a:spcPct val="100000"/>
              </a:lnSpc>
              <a:buNone/>
              <a:defRPr sz="2400" baseline="0">
                <a:solidFill>
                  <a:srgbClr val="FFFFFF"/>
                </a:solidFill>
                <a:latin typeface="Avenir Next Demi Bold"/>
                <a:cs typeface="Avenir Next Demi Bold"/>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Presentation subtitles should support the main title</a:t>
            </a:r>
          </a:p>
        </p:txBody>
      </p:sp>
      <p:sp>
        <p:nvSpPr>
          <p:cNvPr id="8" name="TextBox 7"/>
          <p:cNvSpPr txBox="1"/>
          <p:nvPr userDrawn="1"/>
        </p:nvSpPr>
        <p:spPr>
          <a:xfrm>
            <a:off x="1542253" y="6022007"/>
            <a:ext cx="5298699" cy="492443"/>
          </a:xfrm>
          <a:prstGeom prst="rect">
            <a:avLst/>
          </a:prstGeom>
          <a:noFill/>
        </p:spPr>
        <p:txBody>
          <a:bodyPr wrap="square" lIns="0" tIns="0" rIns="0" bIns="0" rtlCol="0">
            <a:noAutofit/>
          </a:bodyPr>
          <a:lstStyle/>
          <a:p>
            <a:r>
              <a:rPr lang="en-US" sz="1533">
                <a:solidFill>
                  <a:srgbClr val="FFFFFF"/>
                </a:solidFill>
                <a:latin typeface="Avenir Next Medium"/>
                <a:cs typeface="Avenir Next Medium"/>
              </a:rPr>
              <a:t>Where opportunity creates success</a:t>
            </a:r>
          </a:p>
        </p:txBody>
      </p:sp>
      <p:pic>
        <p:nvPicPr>
          <p:cNvPr id="9" name="Picture 8"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526" y="628717"/>
            <a:ext cx="3659471" cy="1188308"/>
          </a:xfrm>
          <a:prstGeom prst="rect">
            <a:avLst/>
          </a:prstGeom>
        </p:spPr>
      </p:pic>
    </p:spTree>
    <p:extLst>
      <p:ext uri="{BB962C8B-B14F-4D97-AF65-F5344CB8AC3E}">
        <p14:creationId xmlns:p14="http://schemas.microsoft.com/office/powerpoint/2010/main" val="239253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UCLan Title Grey">
    <p:bg>
      <p:bgPr>
        <a:solidFill>
          <a:srgbClr val="283F5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42254" y="2843933"/>
            <a:ext cx="5811236" cy="1551188"/>
          </a:xfrm>
        </p:spPr>
        <p:txBody>
          <a:bodyPr lIns="0" tIns="0" rIns="0" bIns="0" anchor="t" anchorCtr="0">
            <a:noAutofit/>
          </a:bodyPr>
          <a:lstStyle>
            <a:lvl1pPr algn="l">
              <a:lnSpc>
                <a:spcPct val="90000"/>
              </a:lnSpc>
              <a:defRPr sz="4267" b="1" i="0" baseline="0">
                <a:solidFill>
                  <a:srgbClr val="FFFFFF"/>
                </a:solidFill>
                <a:latin typeface="Avenir Next Regular"/>
                <a:cs typeface="Avenir Next Regular"/>
              </a:defRPr>
            </a:lvl1pPr>
          </a:lstStyle>
          <a:p>
            <a:r>
              <a:rPr lang="en-US"/>
              <a:t>Presentation titles should be concise</a:t>
            </a:r>
          </a:p>
        </p:txBody>
      </p:sp>
      <p:sp>
        <p:nvSpPr>
          <p:cNvPr id="3" name="Subtitle 2"/>
          <p:cNvSpPr>
            <a:spLocks noGrp="1"/>
          </p:cNvSpPr>
          <p:nvPr>
            <p:ph type="subTitle" idx="1" hasCustomPrompt="1"/>
          </p:nvPr>
        </p:nvSpPr>
        <p:spPr>
          <a:xfrm>
            <a:off x="1542253" y="4395122"/>
            <a:ext cx="4869456" cy="970457"/>
          </a:xfrm>
        </p:spPr>
        <p:txBody>
          <a:bodyPr lIns="0" tIns="0" rIns="0" bIns="0" anchor="t" anchorCtr="0">
            <a:noAutofit/>
          </a:bodyPr>
          <a:lstStyle>
            <a:lvl1pPr marL="0" indent="0" algn="l">
              <a:lnSpc>
                <a:spcPct val="100000"/>
              </a:lnSpc>
              <a:buNone/>
              <a:defRPr sz="2400" baseline="0">
                <a:solidFill>
                  <a:srgbClr val="FFFFFF"/>
                </a:solidFill>
                <a:latin typeface="Avenir Next Demi Bold"/>
                <a:cs typeface="Avenir Next Demi Bold"/>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Presentation subtitles should support the main title</a:t>
            </a:r>
          </a:p>
        </p:txBody>
      </p:sp>
      <p:sp>
        <p:nvSpPr>
          <p:cNvPr id="8" name="TextBox 7"/>
          <p:cNvSpPr txBox="1"/>
          <p:nvPr userDrawn="1"/>
        </p:nvSpPr>
        <p:spPr>
          <a:xfrm>
            <a:off x="1542253" y="6022007"/>
            <a:ext cx="5298699" cy="492443"/>
          </a:xfrm>
          <a:prstGeom prst="rect">
            <a:avLst/>
          </a:prstGeom>
          <a:noFill/>
        </p:spPr>
        <p:txBody>
          <a:bodyPr wrap="square" lIns="0" tIns="0" rIns="0" bIns="0" rtlCol="0">
            <a:noAutofit/>
          </a:bodyPr>
          <a:lstStyle/>
          <a:p>
            <a:r>
              <a:rPr lang="en-US" sz="1533">
                <a:solidFill>
                  <a:srgbClr val="FFFFFF"/>
                </a:solidFill>
                <a:latin typeface="Avenir Next Medium"/>
                <a:cs typeface="Avenir Next Medium"/>
              </a:rPr>
              <a:t>Where opportunity creates success</a:t>
            </a:r>
          </a:p>
        </p:txBody>
      </p:sp>
      <p:pic>
        <p:nvPicPr>
          <p:cNvPr id="9" name="Picture 8"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526" y="628717"/>
            <a:ext cx="3659471" cy="1188308"/>
          </a:xfrm>
          <a:prstGeom prst="rect">
            <a:avLst/>
          </a:prstGeom>
        </p:spPr>
      </p:pic>
    </p:spTree>
    <p:extLst>
      <p:ext uri="{BB962C8B-B14F-4D97-AF65-F5344CB8AC3E}">
        <p14:creationId xmlns:p14="http://schemas.microsoft.com/office/powerpoint/2010/main" val="3128989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UCLan Title Off-White">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42254" y="2843933"/>
            <a:ext cx="5811236" cy="1551188"/>
          </a:xfrm>
        </p:spPr>
        <p:txBody>
          <a:bodyPr lIns="0" tIns="0" rIns="0" bIns="0" anchor="t" anchorCtr="0">
            <a:noAutofit/>
          </a:bodyPr>
          <a:lstStyle>
            <a:lvl1pPr algn="l">
              <a:lnSpc>
                <a:spcPct val="90000"/>
              </a:lnSpc>
              <a:defRPr sz="4267" b="1" i="0" baseline="0">
                <a:solidFill>
                  <a:srgbClr val="34516C"/>
                </a:solidFill>
                <a:latin typeface="Avenir Next Regular"/>
                <a:cs typeface="Avenir Next Regular"/>
              </a:defRPr>
            </a:lvl1pPr>
          </a:lstStyle>
          <a:p>
            <a:r>
              <a:rPr lang="en-US"/>
              <a:t>Presentation titles should be concise</a:t>
            </a:r>
          </a:p>
        </p:txBody>
      </p:sp>
      <p:sp>
        <p:nvSpPr>
          <p:cNvPr id="3" name="Subtitle 2"/>
          <p:cNvSpPr>
            <a:spLocks noGrp="1"/>
          </p:cNvSpPr>
          <p:nvPr>
            <p:ph type="subTitle" idx="1" hasCustomPrompt="1"/>
          </p:nvPr>
        </p:nvSpPr>
        <p:spPr>
          <a:xfrm>
            <a:off x="1542253" y="4395122"/>
            <a:ext cx="4869456" cy="970457"/>
          </a:xfrm>
        </p:spPr>
        <p:txBody>
          <a:bodyPr lIns="0" tIns="0" rIns="0" bIns="0" anchor="t" anchorCtr="0">
            <a:noAutofit/>
          </a:bodyPr>
          <a:lstStyle>
            <a:lvl1pPr marL="0" indent="0" algn="l">
              <a:lnSpc>
                <a:spcPct val="100000"/>
              </a:lnSpc>
              <a:buNone/>
              <a:defRPr sz="2400" baseline="0">
                <a:solidFill>
                  <a:srgbClr val="34516C"/>
                </a:solidFill>
                <a:latin typeface="Avenir Next Demi Bold"/>
                <a:cs typeface="Avenir Next Demi Bold"/>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Presentation subtitles should support the main title</a:t>
            </a:r>
          </a:p>
        </p:txBody>
      </p:sp>
      <p:sp>
        <p:nvSpPr>
          <p:cNvPr id="8" name="TextBox 7"/>
          <p:cNvSpPr txBox="1"/>
          <p:nvPr userDrawn="1"/>
        </p:nvSpPr>
        <p:spPr>
          <a:xfrm>
            <a:off x="1542253" y="6022007"/>
            <a:ext cx="5298699" cy="492443"/>
          </a:xfrm>
          <a:prstGeom prst="rect">
            <a:avLst/>
          </a:prstGeom>
          <a:noFill/>
        </p:spPr>
        <p:txBody>
          <a:bodyPr wrap="square" lIns="0" tIns="0" rIns="0" bIns="0" rtlCol="0">
            <a:noAutofit/>
          </a:bodyPr>
          <a:lstStyle/>
          <a:p>
            <a:r>
              <a:rPr lang="en-US" sz="1533">
                <a:solidFill>
                  <a:srgbClr val="34516C"/>
                </a:solidFill>
                <a:latin typeface="Avenir Next Medium"/>
                <a:cs typeface="Avenir Next Medium"/>
              </a:rPr>
              <a:t>Where opportunity creates success</a:t>
            </a:r>
          </a:p>
        </p:txBody>
      </p:sp>
      <p:pic>
        <p:nvPicPr>
          <p:cNvPr id="7" name="Picture 6"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526" y="628717"/>
            <a:ext cx="3659471" cy="1188308"/>
          </a:xfrm>
          <a:prstGeom prst="rect">
            <a:avLst/>
          </a:prstGeom>
        </p:spPr>
      </p:pic>
    </p:spTree>
    <p:extLst>
      <p:ext uri="{BB962C8B-B14F-4D97-AF65-F5344CB8AC3E}">
        <p14:creationId xmlns:p14="http://schemas.microsoft.com/office/powerpoint/2010/main" val="282873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CLan Divider 1">
    <p:bg>
      <p:bgPr>
        <a:solidFill>
          <a:srgbClr val="AE0019"/>
        </a:solidFill>
        <a:effectLst/>
      </p:bgPr>
    </p:bg>
    <p:spTree>
      <p:nvGrpSpPr>
        <p:cNvPr id="1" name=""/>
        <p:cNvGrpSpPr/>
        <p:nvPr/>
      </p:nvGrpSpPr>
      <p:grpSpPr>
        <a:xfrm>
          <a:off x="0" y="0"/>
          <a:ext cx="0" cy="0"/>
          <a:chOff x="0" y="0"/>
          <a:chExt cx="0" cy="0"/>
        </a:xfrm>
      </p:grpSpPr>
      <p:pic>
        <p:nvPicPr>
          <p:cNvPr id="10" name="Picture 9" descr="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0" y="0"/>
            <a:ext cx="4953000" cy="6858000"/>
          </a:xfrm>
          <a:prstGeom prst="rect">
            <a:avLst/>
          </a:prstGeom>
        </p:spPr>
      </p:pic>
      <p:sp>
        <p:nvSpPr>
          <p:cNvPr id="2" name="Title 1"/>
          <p:cNvSpPr>
            <a:spLocks noGrp="1"/>
          </p:cNvSpPr>
          <p:nvPr>
            <p:ph type="ctrTitle" hasCustomPrompt="1"/>
          </p:nvPr>
        </p:nvSpPr>
        <p:spPr>
          <a:xfrm>
            <a:off x="866837" y="1797455"/>
            <a:ext cx="5811236" cy="2768997"/>
          </a:xfrm>
        </p:spPr>
        <p:txBody>
          <a:bodyPr lIns="0" tIns="0" rIns="0" bIns="0" anchor="t" anchorCtr="0">
            <a:noAutofit/>
          </a:bodyPr>
          <a:lstStyle>
            <a:lvl1pPr algn="l">
              <a:lnSpc>
                <a:spcPct val="90000"/>
              </a:lnSpc>
              <a:defRPr sz="4800" b="1" i="0" baseline="0">
                <a:solidFill>
                  <a:srgbClr val="FFFFFF"/>
                </a:solidFill>
                <a:latin typeface="Avenir Next Regular"/>
                <a:cs typeface="Avenir Next Regular"/>
              </a:defRPr>
            </a:lvl1pPr>
          </a:lstStyle>
          <a:p>
            <a:r>
              <a:rPr lang="en-US"/>
              <a:t>Divider slides can act as breaks between sections</a:t>
            </a:r>
          </a:p>
        </p:txBody>
      </p:sp>
      <p:pic>
        <p:nvPicPr>
          <p:cNvPr id="9" name="Picture 8" descr="UCLan_logo_revers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2863" y="381781"/>
            <a:ext cx="1813876" cy="589004"/>
          </a:xfrm>
          <a:prstGeom prst="rect">
            <a:avLst/>
          </a:prstGeom>
        </p:spPr>
      </p:pic>
    </p:spTree>
    <p:extLst>
      <p:ext uri="{BB962C8B-B14F-4D97-AF65-F5344CB8AC3E}">
        <p14:creationId xmlns:p14="http://schemas.microsoft.com/office/powerpoint/2010/main" val="282695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CLan Divider 2">
    <p:bg>
      <p:bgPr>
        <a:solidFill>
          <a:srgbClr val="0D6BA0"/>
        </a:solidFill>
        <a:effectLst/>
      </p:bgPr>
    </p:bg>
    <p:spTree>
      <p:nvGrpSpPr>
        <p:cNvPr id="1" name=""/>
        <p:cNvGrpSpPr/>
        <p:nvPr/>
      </p:nvGrpSpPr>
      <p:grpSpPr>
        <a:xfrm>
          <a:off x="0" y="0"/>
          <a:ext cx="0" cy="0"/>
          <a:chOff x="0" y="0"/>
          <a:chExt cx="0" cy="0"/>
        </a:xfrm>
      </p:grpSpPr>
      <p:pic>
        <p:nvPicPr>
          <p:cNvPr id="3" name="Picture 2" descr="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0" y="0"/>
            <a:ext cx="4953000" cy="6858000"/>
          </a:xfrm>
          <a:prstGeom prst="rect">
            <a:avLst/>
          </a:prstGeom>
        </p:spPr>
      </p:pic>
      <p:sp>
        <p:nvSpPr>
          <p:cNvPr id="2" name="Title 1"/>
          <p:cNvSpPr>
            <a:spLocks noGrp="1"/>
          </p:cNvSpPr>
          <p:nvPr>
            <p:ph type="ctrTitle" hasCustomPrompt="1"/>
          </p:nvPr>
        </p:nvSpPr>
        <p:spPr>
          <a:xfrm>
            <a:off x="866837" y="1797455"/>
            <a:ext cx="5811236" cy="2768997"/>
          </a:xfrm>
        </p:spPr>
        <p:txBody>
          <a:bodyPr lIns="0" tIns="0" rIns="0" bIns="0" anchor="t" anchorCtr="0">
            <a:noAutofit/>
          </a:bodyPr>
          <a:lstStyle>
            <a:lvl1pPr algn="l">
              <a:lnSpc>
                <a:spcPct val="90000"/>
              </a:lnSpc>
              <a:defRPr sz="4800" b="1" i="0" baseline="0">
                <a:solidFill>
                  <a:srgbClr val="FFFFFF"/>
                </a:solidFill>
                <a:latin typeface="Avenir Next Regular"/>
                <a:cs typeface="Avenir Next Regular"/>
              </a:defRPr>
            </a:lvl1pPr>
          </a:lstStyle>
          <a:p>
            <a:r>
              <a:rPr lang="en-US"/>
              <a:t>Divider slides can act as breaks between sections</a:t>
            </a:r>
          </a:p>
        </p:txBody>
      </p:sp>
      <p:pic>
        <p:nvPicPr>
          <p:cNvPr id="9" name="Picture 8" descr="UCLan_logo_revers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2863" y="381781"/>
            <a:ext cx="1813876" cy="589004"/>
          </a:xfrm>
          <a:prstGeom prst="rect">
            <a:avLst/>
          </a:prstGeom>
        </p:spPr>
      </p:pic>
    </p:spTree>
    <p:extLst>
      <p:ext uri="{BB962C8B-B14F-4D97-AF65-F5344CB8AC3E}">
        <p14:creationId xmlns:p14="http://schemas.microsoft.com/office/powerpoint/2010/main" val="1289796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CLan Divider 3">
    <p:bg>
      <p:bgPr>
        <a:solidFill>
          <a:srgbClr val="283F5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6837" y="1797455"/>
            <a:ext cx="5811236" cy="2768997"/>
          </a:xfrm>
        </p:spPr>
        <p:txBody>
          <a:bodyPr lIns="0" tIns="0" rIns="0" bIns="0" anchor="t" anchorCtr="0">
            <a:noAutofit/>
          </a:bodyPr>
          <a:lstStyle>
            <a:lvl1pPr algn="l">
              <a:lnSpc>
                <a:spcPct val="90000"/>
              </a:lnSpc>
              <a:defRPr sz="4800" b="1" i="0" baseline="0">
                <a:solidFill>
                  <a:srgbClr val="FFFFFF"/>
                </a:solidFill>
                <a:latin typeface="Avenir Next Regular"/>
                <a:cs typeface="Avenir Next Regular"/>
              </a:defRPr>
            </a:lvl1pPr>
          </a:lstStyle>
          <a:p>
            <a:r>
              <a:rPr lang="en-US"/>
              <a:t>Divider slides can act as breaks between sections</a:t>
            </a:r>
          </a:p>
        </p:txBody>
      </p:sp>
      <p:pic>
        <p:nvPicPr>
          <p:cNvPr id="5" name="Picture 4" descr="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0" y="0"/>
            <a:ext cx="4953000" cy="6858000"/>
          </a:xfrm>
          <a:prstGeom prst="rect">
            <a:avLst/>
          </a:prstGeom>
        </p:spPr>
      </p:pic>
      <p:pic>
        <p:nvPicPr>
          <p:cNvPr id="9" name="Picture 8" descr="UCLan_logo_revers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2863" y="381781"/>
            <a:ext cx="1813876" cy="589004"/>
          </a:xfrm>
          <a:prstGeom prst="rect">
            <a:avLst/>
          </a:prstGeom>
        </p:spPr>
      </p:pic>
    </p:spTree>
    <p:extLst>
      <p:ext uri="{BB962C8B-B14F-4D97-AF65-F5344CB8AC3E}">
        <p14:creationId xmlns:p14="http://schemas.microsoft.com/office/powerpoint/2010/main" val="334227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CLan Divider 4">
    <p:bg>
      <p:bgPr>
        <a:solidFill>
          <a:srgbClr val="283F59"/>
        </a:solidFill>
        <a:effectLst/>
      </p:bgPr>
    </p:bg>
    <p:spTree>
      <p:nvGrpSpPr>
        <p:cNvPr id="1" name=""/>
        <p:cNvGrpSpPr/>
        <p:nvPr/>
      </p:nvGrpSpPr>
      <p:grpSpPr>
        <a:xfrm>
          <a:off x="0" y="0"/>
          <a:ext cx="0" cy="0"/>
          <a:chOff x="0" y="0"/>
          <a:chExt cx="0" cy="0"/>
        </a:xfrm>
      </p:grpSpPr>
      <p:pic>
        <p:nvPicPr>
          <p:cNvPr id="3" name="Picture 2" descr="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0" y="0"/>
            <a:ext cx="4953000" cy="6858000"/>
          </a:xfrm>
          <a:prstGeom prst="rect">
            <a:avLst/>
          </a:prstGeom>
        </p:spPr>
      </p:pic>
      <p:sp>
        <p:nvSpPr>
          <p:cNvPr id="2" name="Title 1"/>
          <p:cNvSpPr>
            <a:spLocks noGrp="1"/>
          </p:cNvSpPr>
          <p:nvPr>
            <p:ph type="ctrTitle" hasCustomPrompt="1"/>
          </p:nvPr>
        </p:nvSpPr>
        <p:spPr>
          <a:xfrm>
            <a:off x="866837" y="1797455"/>
            <a:ext cx="5811236" cy="2768997"/>
          </a:xfrm>
        </p:spPr>
        <p:txBody>
          <a:bodyPr lIns="0" tIns="0" rIns="0" bIns="0" anchor="t" anchorCtr="0">
            <a:noAutofit/>
          </a:bodyPr>
          <a:lstStyle>
            <a:lvl1pPr algn="l">
              <a:lnSpc>
                <a:spcPct val="90000"/>
              </a:lnSpc>
              <a:defRPr sz="4800" b="1" i="0" baseline="0">
                <a:solidFill>
                  <a:srgbClr val="FFFFFF"/>
                </a:solidFill>
                <a:latin typeface="Avenir Next Regular"/>
                <a:cs typeface="Avenir Next Regular"/>
              </a:defRPr>
            </a:lvl1pPr>
          </a:lstStyle>
          <a:p>
            <a:r>
              <a:rPr lang="en-US"/>
              <a:t>Divider slides can act as breaks between sections</a:t>
            </a:r>
          </a:p>
        </p:txBody>
      </p:sp>
      <p:pic>
        <p:nvPicPr>
          <p:cNvPr id="9" name="Picture 8" descr="UCLan_logo_revers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2863" y="381781"/>
            <a:ext cx="1813876" cy="589004"/>
          </a:xfrm>
          <a:prstGeom prst="rect">
            <a:avLst/>
          </a:prstGeom>
        </p:spPr>
      </p:pic>
    </p:spTree>
    <p:extLst>
      <p:ext uri="{BB962C8B-B14F-4D97-AF65-F5344CB8AC3E}">
        <p14:creationId xmlns:p14="http://schemas.microsoft.com/office/powerpoint/2010/main" val="1408662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CLan Text - 1 col">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6836" y="161728"/>
            <a:ext cx="8512907" cy="856624"/>
          </a:xfrm>
        </p:spPr>
        <p:txBody>
          <a:bodyPr lIns="0" tIns="0" rIns="0" bIns="0" anchor="b" anchorCtr="0">
            <a:noAutofit/>
          </a:bodyPr>
          <a:lstStyle>
            <a:lvl1pPr algn="l">
              <a:lnSpc>
                <a:spcPct val="90000"/>
              </a:lnSpc>
              <a:defRPr sz="2667" baseline="0">
                <a:solidFill>
                  <a:srgbClr val="34516C"/>
                </a:solidFill>
                <a:latin typeface="Avenir Next Demi Bold"/>
                <a:cs typeface="Avenir Next Demi Bold"/>
              </a:defRPr>
            </a:lvl1pPr>
          </a:lstStyle>
          <a:p>
            <a:r>
              <a:rPr lang="en-US"/>
              <a:t>Slide titles should be clear and captivating</a:t>
            </a:r>
          </a:p>
        </p:txBody>
      </p:sp>
      <p:sp>
        <p:nvSpPr>
          <p:cNvPr id="3" name="Content Placeholder 2"/>
          <p:cNvSpPr>
            <a:spLocks noGrp="1"/>
          </p:cNvSpPr>
          <p:nvPr>
            <p:ph idx="1"/>
          </p:nvPr>
        </p:nvSpPr>
        <p:spPr>
          <a:xfrm>
            <a:off x="866836" y="1600201"/>
            <a:ext cx="8512907" cy="4525963"/>
          </a:xfrm>
        </p:spPr>
        <p:txBody>
          <a:bodyPr lIns="0" tIns="0" rIns="0" bIns="0" anchor="t" anchorCtr="0">
            <a:noAutofit/>
          </a:bodyPr>
          <a:lstStyle>
            <a:lvl1pPr marL="239994" indent="-239994" algn="l">
              <a:spcBef>
                <a:spcPts val="1200"/>
              </a:spcBef>
              <a:defRPr sz="1867">
                <a:solidFill>
                  <a:srgbClr val="34516C"/>
                </a:solidFill>
                <a:latin typeface="Avenir Next Bold"/>
                <a:cs typeface="Avenir Next Bold"/>
              </a:defRPr>
            </a:lvl1pPr>
            <a:lvl2pPr marL="527987" indent="-239994" algn="l">
              <a:spcBef>
                <a:spcPts val="600"/>
              </a:spcBef>
              <a:defRPr sz="1867">
                <a:solidFill>
                  <a:srgbClr val="34516C"/>
                </a:solidFill>
                <a:latin typeface="Avenir Next Bold"/>
                <a:cs typeface="Avenir Next Bold"/>
              </a:defRPr>
            </a:lvl2pPr>
            <a:lvl3pPr algn="l">
              <a:defRPr sz="1867">
                <a:solidFill>
                  <a:srgbClr val="34516C"/>
                </a:solidFill>
                <a:latin typeface="Avenir Next Bold"/>
                <a:cs typeface="Avenir Next Bold"/>
              </a:defRPr>
            </a:lvl3pPr>
            <a:lvl4pPr algn="l">
              <a:defRPr sz="1867">
                <a:solidFill>
                  <a:srgbClr val="34516C"/>
                </a:solidFill>
                <a:latin typeface="Avenir Next Bold"/>
                <a:cs typeface="Avenir Next Bold"/>
              </a:defRPr>
            </a:lvl4pPr>
            <a:lvl5pPr algn="l">
              <a:defRPr sz="1867">
                <a:solidFill>
                  <a:srgbClr val="34516C"/>
                </a:solidFill>
                <a:latin typeface="Avenir Next Bold"/>
                <a:cs typeface="Avenir Next Bold"/>
              </a:defRPr>
            </a:lvl5pPr>
          </a:lstStyle>
          <a:p>
            <a:pPr lvl="0"/>
            <a:r>
              <a:rPr lang="en-US"/>
              <a:t>Click to edit Master text styles</a:t>
            </a:r>
          </a:p>
          <a:p>
            <a:pPr lvl="1"/>
            <a:r>
              <a:rPr lang="en-US"/>
              <a:t>Second level</a:t>
            </a:r>
          </a:p>
        </p:txBody>
      </p:sp>
      <p:pic>
        <p:nvPicPr>
          <p:cNvPr id="10" name="Picture 9"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2863" y="381780"/>
            <a:ext cx="1813876" cy="589005"/>
          </a:xfrm>
          <a:prstGeom prst="rect">
            <a:avLst/>
          </a:prstGeom>
        </p:spPr>
      </p:pic>
    </p:spTree>
    <p:extLst>
      <p:ext uri="{BB962C8B-B14F-4D97-AF65-F5344CB8AC3E}">
        <p14:creationId xmlns:p14="http://schemas.microsoft.com/office/powerpoint/2010/main" val="1204430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8C2560D-EC28-3B41-86E8-18F1CE0113B4}" type="datetimeFigureOut">
              <a:rPr lang="en-US" smtClean="0"/>
              <a:t>5/13/2026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54301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qTrd010vMp8" TargetMode="External"/><Relationship Id="rId2" Type="http://schemas.openxmlformats.org/officeDocument/2006/relationships/hyperlink" Target="https://www.the24solarterms.com/"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onlinelibrary.wiley.com/doi/full/10.1155/2019/3705120" TargetMode="External"/><Relationship Id="rId2" Type="http://schemas.openxmlformats.org/officeDocument/2006/relationships/hyperlink" Target="https://www.the24solarterms.com/"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lH4JZ6aqCbA" TargetMode="External"/><Relationship Id="rId3" Type="http://schemas.openxmlformats.org/officeDocument/2006/relationships/hyperlink" Target="https://www.open.ac.uk/courses/short-courses/lg002/" TargetMode="External"/><Relationship Id="rId7" Type="http://schemas.openxmlformats.org/officeDocument/2006/relationships/hyperlink" Target="https://www.youtube.com/watch?v=UHvqcyaWznY" TargetMode="External"/><Relationship Id="rId2" Type="http://schemas.openxmlformats.org/officeDocument/2006/relationships/hyperlink" Target="https://www.open.ac.uk/courses/modules/l108/" TargetMode="External"/><Relationship Id="rId1" Type="http://schemas.openxmlformats.org/officeDocument/2006/relationships/slideLayout" Target="../slideLayouts/slideLayout11.xml"/><Relationship Id="rId6" Type="http://schemas.openxmlformats.org/officeDocument/2006/relationships/hyperlink" Target="mailto:yutaichi4you@gmail.com" TargetMode="External"/><Relationship Id="rId5" Type="http://schemas.openxmlformats.org/officeDocument/2006/relationships/hyperlink" Target="https://www.open.edu/openlearn/languages/getting-started-chinese-business-culture-essentials/content-section-0?intro=1" TargetMode="External"/><Relationship Id="rId4" Type="http://schemas.openxmlformats.org/officeDocument/2006/relationships/hyperlink" Target="https://www.open.edu/openlearn/mod/oucontent/view.php?id=106436"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hyperlink" Target="mailto:YuTaichi4You@gmail.com" TargetMode="External"/><Relationship Id="rId2" Type="http://schemas.openxmlformats.org/officeDocument/2006/relationships/hyperlink" Target="mailto:fyu8@uclan.ac.uk"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lH4JZ6aqCbA" TargetMode="Externa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15.xml"/><Relationship Id="rId6" Type="http://schemas.openxmlformats.org/officeDocument/2006/relationships/image" Target="../media/image38.JPG"/><Relationship Id="rId5" Type="http://schemas.openxmlformats.org/officeDocument/2006/relationships/image" Target="../media/image37.JPG"/><Relationship Id="rId10" Type="http://schemas.openxmlformats.org/officeDocument/2006/relationships/image" Target="../media/image42.JPG"/><Relationship Id="rId4" Type="http://schemas.openxmlformats.org/officeDocument/2006/relationships/image" Target="../media/image36.JPG"/><Relationship Id="rId9" Type="http://schemas.openxmlformats.org/officeDocument/2006/relationships/image" Target="../media/image41.JPG"/></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15.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15.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15.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hyperlink" Target="https://www.the24solarterms.com/" TargetMode="External"/><Relationship Id="rId2" Type="http://schemas.openxmlformats.org/officeDocument/2006/relationships/hyperlink" Target="https://www.youtube.com/watch?v=lH4JZ6aqCbA" TargetMode="External"/><Relationship Id="rId1" Type="http://schemas.openxmlformats.org/officeDocument/2006/relationships/slideLayout" Target="../slideLayouts/slideLayout11.xml"/><Relationship Id="rId4" Type="http://schemas.openxmlformats.org/officeDocument/2006/relationships/hyperlink" Target="mailto:Yutaichi4you@gmail.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lH4JZ6aqCbA"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4E19-0118-3C6A-77A5-B619C67075A7}"/>
              </a:ext>
            </a:extLst>
          </p:cNvPr>
          <p:cNvSpPr>
            <a:spLocks noGrp="1"/>
          </p:cNvSpPr>
          <p:nvPr>
            <p:ph type="ctrTitle"/>
          </p:nvPr>
        </p:nvSpPr>
        <p:spPr/>
        <p:txBody>
          <a:bodyPr/>
          <a:lstStyle/>
          <a:p>
            <a:endParaRPr lang="zh-CN" altLang="en-US"/>
          </a:p>
        </p:txBody>
      </p:sp>
      <p:sp>
        <p:nvSpPr>
          <p:cNvPr id="3" name="Subtitle 2">
            <a:extLst>
              <a:ext uri="{FF2B5EF4-FFF2-40B4-BE49-F238E27FC236}">
                <a16:creationId xmlns:a16="http://schemas.microsoft.com/office/drawing/2014/main" id="{C639BB31-D1E6-F6D6-9A66-916674D5D8A4}"/>
              </a:ext>
            </a:extLst>
          </p:cNvPr>
          <p:cNvSpPr>
            <a:spLocks noGrp="1"/>
          </p:cNvSpPr>
          <p:nvPr>
            <p:ph type="subTitle" idx="1"/>
          </p:nvPr>
        </p:nvSpPr>
        <p:spPr/>
        <p:txBody>
          <a:bodyPr/>
          <a:lstStyle/>
          <a:p>
            <a:endParaRPr lang="zh-CN" altLang="en-US"/>
          </a:p>
        </p:txBody>
      </p:sp>
      <p:pic>
        <p:nvPicPr>
          <p:cNvPr id="5" name="Picture 4">
            <a:extLst>
              <a:ext uri="{FF2B5EF4-FFF2-40B4-BE49-F238E27FC236}">
                <a16:creationId xmlns:a16="http://schemas.microsoft.com/office/drawing/2014/main" id="{5A85CE4A-3733-7DF1-065D-4BA972DBEC41}"/>
              </a:ext>
            </a:extLst>
          </p:cNvPr>
          <p:cNvPicPr>
            <a:picLocks noChangeAspect="1"/>
          </p:cNvPicPr>
          <p:nvPr/>
        </p:nvPicPr>
        <p:blipFill>
          <a:blip r:embed="rId2">
            <a:extLst>
              <a:ext uri="{28A0092B-C50C-407E-A947-70E740481C1C}">
                <a14:useLocalDpi xmlns:a14="http://schemas.microsoft.com/office/drawing/2010/main" val="0"/>
              </a:ext>
            </a:extLst>
          </a:blip>
          <a:srcRect l="-2101" t="-970" r="2101" b="970"/>
          <a:stretch>
            <a:fillRect/>
          </a:stretch>
        </p:blipFill>
        <p:spPr>
          <a:xfrm>
            <a:off x="-261668" y="189781"/>
            <a:ext cx="12453668" cy="6226834"/>
          </a:xfrm>
          <a:prstGeom prst="rect">
            <a:avLst/>
          </a:prstGeom>
        </p:spPr>
      </p:pic>
    </p:spTree>
    <p:extLst>
      <p:ext uri="{BB962C8B-B14F-4D97-AF65-F5344CB8AC3E}">
        <p14:creationId xmlns:p14="http://schemas.microsoft.com/office/powerpoint/2010/main" val="4637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74A33-DED6-0256-30E3-93CC7402C1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247CE-ACF1-EADE-BEFA-446A64678B1B}"/>
              </a:ext>
            </a:extLst>
          </p:cNvPr>
          <p:cNvSpPr>
            <a:spLocks noGrp="1"/>
          </p:cNvSpPr>
          <p:nvPr>
            <p:ph type="title"/>
          </p:nvPr>
        </p:nvSpPr>
        <p:spPr>
          <a:xfrm>
            <a:off x="180104" y="120361"/>
            <a:ext cx="9883327" cy="577743"/>
          </a:xfrm>
        </p:spPr>
        <p:txBody>
          <a:bodyPr/>
          <a:lstStyle/>
          <a:p>
            <a:r>
              <a:rPr lang="en-GB" altLang="zh-CN" dirty="0"/>
              <a:t>Illustration of the first </a:t>
            </a:r>
            <a:r>
              <a:rPr lang="en-GB" altLang="zh-CN" dirty="0" err="1"/>
              <a:t>mo</a:t>
            </a:r>
            <a:r>
              <a:rPr lang="en-US" altLang="zh-CN" dirty="0"/>
              <a:t>v</a:t>
            </a:r>
            <a:r>
              <a:rPr lang="en-GB" altLang="zh-CN" dirty="0" err="1"/>
              <a:t>ement</a:t>
            </a:r>
            <a:r>
              <a:rPr lang="en-GB" altLang="zh-CN" dirty="0"/>
              <a:t> </a:t>
            </a:r>
            <a:r>
              <a:rPr lang="zh-CN" altLang="en-US" dirty="0"/>
              <a:t>卷肱式 </a:t>
            </a:r>
            <a:r>
              <a:rPr lang="en-US" altLang="zh-CN" dirty="0"/>
              <a:t>Reversing the forearms</a:t>
            </a:r>
            <a:endParaRPr lang="en-GB" dirty="0"/>
          </a:p>
        </p:txBody>
      </p:sp>
      <p:pic>
        <p:nvPicPr>
          <p:cNvPr id="5" name="Picture 4">
            <a:extLst>
              <a:ext uri="{FF2B5EF4-FFF2-40B4-BE49-F238E27FC236}">
                <a16:creationId xmlns:a16="http://schemas.microsoft.com/office/drawing/2014/main" id="{40CBFBA9-D77E-369D-1712-51B20945C1F5}"/>
              </a:ext>
            </a:extLst>
          </p:cNvPr>
          <p:cNvPicPr>
            <a:picLocks noChangeAspect="1"/>
          </p:cNvPicPr>
          <p:nvPr/>
        </p:nvPicPr>
        <p:blipFill rotWithShape="1">
          <a:blip r:embed="rId2"/>
          <a:srcRect l="12342" t="21337" r="52139" b="46152"/>
          <a:stretch>
            <a:fillRect/>
          </a:stretch>
        </p:blipFill>
        <p:spPr bwMode="auto">
          <a:xfrm>
            <a:off x="788530" y="833377"/>
            <a:ext cx="9677807" cy="59042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5312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85E0A-B7AC-53B8-64EA-1331EBBCAD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AB67A-D2DD-EE9B-5FEC-2DE0D7548AFE}"/>
              </a:ext>
            </a:extLst>
          </p:cNvPr>
          <p:cNvSpPr>
            <a:spLocks noGrp="1"/>
          </p:cNvSpPr>
          <p:nvPr>
            <p:ph type="title"/>
          </p:nvPr>
        </p:nvSpPr>
        <p:spPr>
          <a:xfrm>
            <a:off x="180104" y="120361"/>
            <a:ext cx="10584352" cy="577743"/>
          </a:xfrm>
        </p:spPr>
        <p:txBody>
          <a:bodyPr/>
          <a:lstStyle/>
          <a:p>
            <a:r>
              <a:rPr lang="en-GB" altLang="zh-CN" dirty="0"/>
              <a:t>Illustration of the second </a:t>
            </a:r>
            <a:r>
              <a:rPr lang="en-GB" altLang="zh-CN" dirty="0" err="1"/>
              <a:t>mo</a:t>
            </a:r>
            <a:r>
              <a:rPr lang="en-US" altLang="zh-CN" dirty="0"/>
              <a:t>v</a:t>
            </a:r>
            <a:r>
              <a:rPr lang="en-GB" altLang="zh-CN" dirty="0" err="1"/>
              <a:t>ement</a:t>
            </a:r>
            <a:r>
              <a:rPr lang="en-GB" altLang="zh-CN" dirty="0"/>
              <a:t> </a:t>
            </a:r>
            <a:r>
              <a:rPr lang="zh-CN" altLang="zh-CN" dirty="0"/>
              <a:t>搂膝拗步</a:t>
            </a:r>
            <a:r>
              <a:rPr lang="en-GB" altLang="zh-CN" dirty="0"/>
              <a:t>Brush knee push hand</a:t>
            </a:r>
            <a:endParaRPr lang="en-GB" dirty="0"/>
          </a:p>
        </p:txBody>
      </p:sp>
      <p:pic>
        <p:nvPicPr>
          <p:cNvPr id="4" name="Picture 3">
            <a:extLst>
              <a:ext uri="{FF2B5EF4-FFF2-40B4-BE49-F238E27FC236}">
                <a16:creationId xmlns:a16="http://schemas.microsoft.com/office/drawing/2014/main" id="{77EFA1A2-C84B-D30F-FAA6-E332F5816ABD}"/>
              </a:ext>
            </a:extLst>
          </p:cNvPr>
          <p:cNvPicPr>
            <a:picLocks noChangeAspect="1"/>
          </p:cNvPicPr>
          <p:nvPr/>
        </p:nvPicPr>
        <p:blipFill rotWithShape="1">
          <a:blip r:embed="rId2"/>
          <a:srcRect l="50559" t="15425" r="17507" b="67800"/>
          <a:stretch>
            <a:fillRect/>
          </a:stretch>
        </p:blipFill>
        <p:spPr bwMode="auto">
          <a:xfrm>
            <a:off x="1319514" y="3790709"/>
            <a:ext cx="7785306" cy="272583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BD600383-85A9-22B0-094B-1E496F4C3B4C}"/>
              </a:ext>
            </a:extLst>
          </p:cNvPr>
          <p:cNvPicPr>
            <a:picLocks noChangeAspect="1"/>
          </p:cNvPicPr>
          <p:nvPr/>
        </p:nvPicPr>
        <p:blipFill rotWithShape="1">
          <a:blip r:embed="rId2"/>
          <a:srcRect l="12342" t="53729" r="55710" b="26235"/>
          <a:stretch>
            <a:fillRect/>
          </a:stretch>
        </p:blipFill>
        <p:spPr bwMode="auto">
          <a:xfrm>
            <a:off x="1319514" y="891250"/>
            <a:ext cx="7785306" cy="32544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3232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0324-B967-57A5-4F12-15A128018B0E}"/>
              </a:ext>
            </a:extLst>
          </p:cNvPr>
          <p:cNvSpPr>
            <a:spLocks noGrp="1"/>
          </p:cNvSpPr>
          <p:nvPr>
            <p:ph type="title"/>
          </p:nvPr>
        </p:nvSpPr>
        <p:spPr>
          <a:xfrm>
            <a:off x="866836" y="446208"/>
            <a:ext cx="8512907" cy="488512"/>
          </a:xfrm>
        </p:spPr>
        <p:txBody>
          <a:bodyPr/>
          <a:lstStyle/>
          <a:p>
            <a:r>
              <a:rPr lang="en-US" altLang="zh-CN" dirty="0"/>
              <a:t>What is 24 Solar Terms</a:t>
            </a:r>
            <a:endParaRPr lang="zh-CN" altLang="en-US" dirty="0"/>
          </a:p>
        </p:txBody>
      </p:sp>
      <p:sp>
        <p:nvSpPr>
          <p:cNvPr id="8" name="TextBox 7">
            <a:extLst>
              <a:ext uri="{FF2B5EF4-FFF2-40B4-BE49-F238E27FC236}">
                <a16:creationId xmlns:a16="http://schemas.microsoft.com/office/drawing/2014/main" id="{53EF51C4-767E-426F-C9A3-D61BA614395C}"/>
              </a:ext>
            </a:extLst>
          </p:cNvPr>
          <p:cNvSpPr txBox="1"/>
          <p:nvPr/>
        </p:nvSpPr>
        <p:spPr>
          <a:xfrm>
            <a:off x="751840" y="1087120"/>
            <a:ext cx="8300720" cy="25355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altLang="zh-CN" dirty="0">
                <a:latin typeface="Times New Roman" panose="02020603050405020304" pitchFamily="18" charset="0"/>
                <a:cs typeface="Times New Roman" panose="02020603050405020304" pitchFamily="18" charset="0"/>
              </a:rPr>
              <a:t>A traditional Chinese system that divides the year into 24 seasonal stages based on the sun’s annual motion. </a:t>
            </a:r>
          </a:p>
          <a:p>
            <a:pPr marL="285750" indent="-285750">
              <a:lnSpc>
                <a:spcPct val="150000"/>
              </a:lnSpc>
              <a:buFont typeface="Arial" panose="020B0604020202020204" pitchFamily="34" charset="0"/>
              <a:buChar char="•"/>
            </a:pPr>
            <a:r>
              <a:rPr lang="en-GB" altLang="zh-CN" dirty="0">
                <a:latin typeface="Times New Roman" panose="02020603050405020304" pitchFamily="18" charset="0"/>
                <a:cs typeface="Times New Roman" panose="02020603050405020304" pitchFamily="18" charset="0"/>
              </a:rPr>
              <a:t>Each term marks a recognisable shift in season, climate, and the natural world. </a:t>
            </a:r>
          </a:p>
          <a:p>
            <a:pPr marL="285750" indent="-285750">
              <a:lnSpc>
                <a:spcPct val="150000"/>
              </a:lnSpc>
              <a:buFont typeface="Arial" panose="020B0604020202020204" pitchFamily="34" charset="0"/>
              <a:buChar char="•"/>
            </a:pPr>
            <a:r>
              <a:rPr lang="en-GB" altLang="zh-CN" dirty="0">
                <a:latin typeface="Times New Roman" panose="02020603050405020304" pitchFamily="18" charset="0"/>
                <a:cs typeface="Times New Roman" panose="02020603050405020304" pitchFamily="18" charset="0"/>
              </a:rPr>
              <a:t>The system has been used to guide agriculture, daily life, and seasonal awareness.</a:t>
            </a:r>
            <a:endParaRPr lang="en-US" altLang="zh-CN"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GB" altLang="zh-CN" dirty="0">
                <a:latin typeface="Times New Roman" panose="02020603050405020304" pitchFamily="18" charset="0"/>
                <a:cs typeface="Times New Roman" panose="02020603050405020304" pitchFamily="18" charset="0"/>
              </a:rPr>
              <a:t>UNESCO inscribed the 24 Solar Terms on its Representative List of the Intangible Cultural Heritage of Humanity in 2016</a:t>
            </a:r>
          </a:p>
        </p:txBody>
      </p:sp>
      <p:sp>
        <p:nvSpPr>
          <p:cNvPr id="9" name="TextBox 8">
            <a:extLst>
              <a:ext uri="{FF2B5EF4-FFF2-40B4-BE49-F238E27FC236}">
                <a16:creationId xmlns:a16="http://schemas.microsoft.com/office/drawing/2014/main" id="{40CB7BB1-AE71-105F-5BD8-D15A157C740E}"/>
              </a:ext>
            </a:extLst>
          </p:cNvPr>
          <p:cNvSpPr txBox="1"/>
          <p:nvPr/>
        </p:nvSpPr>
        <p:spPr>
          <a:xfrm>
            <a:off x="1097280" y="4206240"/>
            <a:ext cx="6959600" cy="2031325"/>
          </a:xfrm>
          <a:prstGeom prst="rect">
            <a:avLst/>
          </a:prstGeom>
          <a:noFill/>
        </p:spPr>
        <p:txBody>
          <a:bodyPr wrap="square" rtlCol="0">
            <a:spAutoFit/>
          </a:bodyPr>
          <a:lstStyle/>
          <a:p>
            <a:r>
              <a:rPr lang="en-US" altLang="zh-CN" dirty="0"/>
              <a:t>Further Readings:</a:t>
            </a:r>
          </a:p>
          <a:p>
            <a:r>
              <a:rPr lang="en-US" altLang="zh-CN" dirty="0">
                <a:hlinkClick r:id="rId2"/>
              </a:rPr>
              <a:t>https://www.the24solarterms.com/</a:t>
            </a:r>
            <a:r>
              <a:rPr lang="en-US" altLang="zh-CN" dirty="0"/>
              <a:t> </a:t>
            </a:r>
          </a:p>
          <a:p>
            <a:r>
              <a:rPr lang="en-GB" altLang="zh-CN" dirty="0"/>
              <a:t>UNESCO: </a:t>
            </a:r>
            <a:r>
              <a:rPr lang="en-GB" altLang="zh-CN" i="1" dirty="0"/>
              <a:t>The Twenty-Four Solar Terms </a:t>
            </a:r>
            <a:endParaRPr lang="en-US" altLang="zh-CN" dirty="0"/>
          </a:p>
          <a:p>
            <a:endParaRPr lang="en-US" altLang="zh-CN" dirty="0"/>
          </a:p>
          <a:p>
            <a:r>
              <a:rPr lang="en-US" altLang="zh-CN" dirty="0"/>
              <a:t>Further viewing:</a:t>
            </a:r>
          </a:p>
          <a:p>
            <a:r>
              <a:rPr lang="en-GB" altLang="zh-CN" dirty="0">
                <a:hlinkClick r:id="rId3"/>
              </a:rPr>
              <a:t>https://www.youtube.com/watch?v=qTrd010vMp8</a:t>
            </a:r>
            <a:endParaRPr lang="en-GB" altLang="zh-CN" dirty="0"/>
          </a:p>
          <a:p>
            <a:endParaRPr lang="zh-CN" altLang="en-US" dirty="0"/>
          </a:p>
        </p:txBody>
      </p:sp>
    </p:spTree>
    <p:extLst>
      <p:ext uri="{BB962C8B-B14F-4D97-AF65-F5344CB8AC3E}">
        <p14:creationId xmlns:p14="http://schemas.microsoft.com/office/powerpoint/2010/main" val="3476113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98132D-7185-128F-47C7-DB395D54BA56}"/>
              </a:ext>
            </a:extLst>
          </p:cNvPr>
          <p:cNvSpPr txBox="1">
            <a:spLocks noGrp="1"/>
          </p:cNvSpPr>
          <p:nvPr>
            <p:ph type="title"/>
          </p:nvPr>
        </p:nvSpPr>
        <p:spPr>
          <a:xfrm>
            <a:off x="866775" y="161925"/>
            <a:ext cx="8512175" cy="855663"/>
          </a:xfrm>
          <a:prstGeom prst="rect">
            <a:avLst/>
          </a:prstGeom>
        </p:spPr>
        <p:txBody>
          <a:bodyPr vert="horz" lIns="0" tIns="0" rIns="0" bIns="0" rtlCol="0" anchor="b" anchorCtr="0">
            <a:noAutofit/>
          </a:bodyPr>
          <a:lstStyle>
            <a:lvl1pPr algn="l" defTabSz="609585" rtl="0" eaLnBrk="1" latinLnBrk="0" hangingPunct="1">
              <a:lnSpc>
                <a:spcPct val="90000"/>
              </a:lnSpc>
              <a:spcBef>
                <a:spcPct val="0"/>
              </a:spcBef>
              <a:buNone/>
              <a:defRPr sz="2667" kern="1200" baseline="0">
                <a:solidFill>
                  <a:srgbClr val="34516C"/>
                </a:solidFill>
                <a:latin typeface="Avenir Next Demi Bold"/>
                <a:ea typeface="+mj-ea"/>
                <a:cs typeface="Avenir Next Demi Bold"/>
              </a:defRPr>
            </a:lvl1pPr>
          </a:lstStyle>
          <a:p>
            <a:r>
              <a:rPr lang="en-US" altLang="zh-CN" dirty="0"/>
              <a:t>What is TCM Daoyin for 24 Solar Terms</a:t>
            </a:r>
            <a:endParaRPr lang="zh-CN" altLang="en-US" dirty="0"/>
          </a:p>
        </p:txBody>
      </p:sp>
      <p:sp>
        <p:nvSpPr>
          <p:cNvPr id="7" name="TextBox 6">
            <a:extLst>
              <a:ext uri="{FF2B5EF4-FFF2-40B4-BE49-F238E27FC236}">
                <a16:creationId xmlns:a16="http://schemas.microsoft.com/office/drawing/2014/main" id="{74749D84-42AF-E92F-5065-1C1BE533DDEE}"/>
              </a:ext>
            </a:extLst>
          </p:cNvPr>
          <p:cNvSpPr txBox="1"/>
          <p:nvPr/>
        </p:nvSpPr>
        <p:spPr>
          <a:xfrm>
            <a:off x="755015" y="1258114"/>
            <a:ext cx="9415145"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altLang="zh-CN" dirty="0"/>
              <a:t>Daoyin is a traditional Chinese practice combining movement, breathing, and mental focus.</a:t>
            </a:r>
          </a:p>
          <a:p>
            <a:pPr marL="285750" indent="-285750">
              <a:lnSpc>
                <a:spcPct val="150000"/>
              </a:lnSpc>
              <a:buFont typeface="Arial" panose="020B0604020202020204" pitchFamily="34" charset="0"/>
              <a:buChar char="•"/>
            </a:pPr>
            <a:r>
              <a:rPr lang="en-GB" altLang="zh-CN" dirty="0"/>
              <a:t>In this approach, movements are organised around the 24 Solar Terms and their seasonal qualities.</a:t>
            </a:r>
          </a:p>
          <a:p>
            <a:pPr marL="285750" indent="-285750">
              <a:lnSpc>
                <a:spcPct val="150000"/>
              </a:lnSpc>
              <a:buFont typeface="Arial" panose="020B0604020202020204" pitchFamily="34" charset="0"/>
              <a:buChar char="•"/>
            </a:pPr>
            <a:r>
              <a:rPr lang="en-GB" altLang="zh-CN" dirty="0"/>
              <a:t>Within the framework of traditional Chinese medicine, the exercises are designed to reflect seasonal patterns in nature and to help harmonise the body’s qi with those rhythms.</a:t>
            </a:r>
          </a:p>
          <a:p>
            <a:pPr marL="285750" indent="-285750">
              <a:lnSpc>
                <a:spcPct val="150000"/>
              </a:lnSpc>
              <a:buFont typeface="Arial" panose="020B0604020202020204" pitchFamily="34" charset="0"/>
              <a:buChar char="•"/>
            </a:pPr>
            <a:r>
              <a:rPr lang="en-GB" altLang="zh-CN" dirty="0"/>
              <a:t>The practice connects body, breath, attention, and seasonality through gentle, mindful exercise.</a:t>
            </a:r>
            <a:endParaRPr lang="zh-CN" altLang="en-US" dirty="0"/>
          </a:p>
        </p:txBody>
      </p:sp>
      <p:sp>
        <p:nvSpPr>
          <p:cNvPr id="8" name="TextBox 7">
            <a:extLst>
              <a:ext uri="{FF2B5EF4-FFF2-40B4-BE49-F238E27FC236}">
                <a16:creationId xmlns:a16="http://schemas.microsoft.com/office/drawing/2014/main" id="{6A965018-00EB-594E-711B-51C7E8F4A1CF}"/>
              </a:ext>
            </a:extLst>
          </p:cNvPr>
          <p:cNvSpPr txBox="1"/>
          <p:nvPr/>
        </p:nvSpPr>
        <p:spPr>
          <a:xfrm>
            <a:off x="755015" y="4297680"/>
            <a:ext cx="6959600" cy="1754326"/>
          </a:xfrm>
          <a:prstGeom prst="rect">
            <a:avLst/>
          </a:prstGeom>
          <a:noFill/>
        </p:spPr>
        <p:txBody>
          <a:bodyPr wrap="square" rtlCol="0">
            <a:spAutoFit/>
          </a:bodyPr>
          <a:lstStyle/>
          <a:p>
            <a:r>
              <a:rPr lang="en-US" altLang="zh-CN" dirty="0"/>
              <a:t>Further Readings:</a:t>
            </a:r>
          </a:p>
          <a:p>
            <a:r>
              <a:rPr lang="en-US" altLang="zh-CN" dirty="0">
                <a:hlinkClick r:id="rId2"/>
              </a:rPr>
              <a:t>https://www.the24solarterms.com/</a:t>
            </a:r>
            <a:r>
              <a:rPr lang="en-US" altLang="zh-CN" dirty="0"/>
              <a:t> </a:t>
            </a:r>
          </a:p>
          <a:p>
            <a:r>
              <a:rPr lang="en-GB" altLang="zh-CN" dirty="0"/>
              <a:t>PubMed Central: </a:t>
            </a:r>
            <a:r>
              <a:rPr lang="en-GB" altLang="zh-CN" i="1" dirty="0"/>
              <a:t>Dao Yin (a.k.a. Qigong): Origin, Development, Potential Mechanisms, and Clinical Applications</a:t>
            </a:r>
            <a:endParaRPr lang="en-US" altLang="zh-CN" dirty="0"/>
          </a:p>
          <a:p>
            <a:r>
              <a:rPr lang="en-US" altLang="zh-CN" dirty="0">
                <a:hlinkClick r:id="rId3"/>
              </a:rPr>
              <a:t>https://onlinelibrary.wiley.com/doi/full/10.1155/2019/3705120</a:t>
            </a:r>
            <a:endParaRPr lang="en-US" altLang="zh-CN" dirty="0"/>
          </a:p>
          <a:p>
            <a:endParaRPr lang="en-US" altLang="zh-CN" dirty="0"/>
          </a:p>
        </p:txBody>
      </p:sp>
    </p:spTree>
    <p:extLst>
      <p:ext uri="{BB962C8B-B14F-4D97-AF65-F5344CB8AC3E}">
        <p14:creationId xmlns:p14="http://schemas.microsoft.com/office/powerpoint/2010/main" val="3511989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B86A-1D2A-EB66-CD7A-43507C2778E8}"/>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63C2C9E3-3A85-9BD9-B018-7C97B6A40E36}"/>
              </a:ext>
            </a:extLst>
          </p:cNvPr>
          <p:cNvSpPr txBox="1"/>
          <p:nvPr/>
        </p:nvSpPr>
        <p:spPr>
          <a:xfrm>
            <a:off x="0" y="44869"/>
            <a:ext cx="7820548" cy="830997"/>
          </a:xfrm>
          <a:prstGeom prst="rect">
            <a:avLst/>
          </a:prstGeom>
          <a:noFill/>
        </p:spPr>
        <p:txBody>
          <a:bodyPr wrap="square">
            <a:spAutoFit/>
          </a:bodyPr>
          <a:lstStyle/>
          <a:p>
            <a:r>
              <a:rPr lang="en-GB" altLang="zh-CN" sz="2400" b="1" dirty="0">
                <a:solidFill>
                  <a:srgbClr val="002060"/>
                </a:solidFill>
              </a:rPr>
              <a:t>2. </a:t>
            </a:r>
            <a:r>
              <a:rPr lang="zh-CN" altLang="en-US" sz="2400" b="1" dirty="0">
                <a:solidFill>
                  <a:srgbClr val="002060"/>
                </a:solidFill>
              </a:rPr>
              <a:t>雨水昂头望月式 </a:t>
            </a:r>
            <a:r>
              <a:rPr lang="en-US" altLang="zh-CN" sz="2400" b="1" dirty="0">
                <a:solidFill>
                  <a:srgbClr val="002060"/>
                </a:solidFill>
              </a:rPr>
              <a:t>(</a:t>
            </a:r>
            <a:r>
              <a:rPr lang="en-GB" altLang="zh-CN" sz="2400" b="1" dirty="0" err="1">
                <a:solidFill>
                  <a:srgbClr val="002060"/>
                </a:solidFill>
              </a:rPr>
              <a:t>Yǔshuǐ</a:t>
            </a:r>
            <a:r>
              <a:rPr lang="en-GB" altLang="zh-CN" sz="2400" b="1" dirty="0">
                <a:solidFill>
                  <a:srgbClr val="002060"/>
                </a:solidFill>
              </a:rPr>
              <a:t> </a:t>
            </a:r>
            <a:r>
              <a:rPr lang="en-GB" altLang="zh-CN" sz="2400" b="1" dirty="0" err="1">
                <a:solidFill>
                  <a:srgbClr val="002060"/>
                </a:solidFill>
              </a:rPr>
              <a:t>Áng</a:t>
            </a:r>
            <a:r>
              <a:rPr lang="en-GB" altLang="zh-CN" sz="2400" b="1" dirty="0">
                <a:solidFill>
                  <a:srgbClr val="002060"/>
                </a:solidFill>
              </a:rPr>
              <a:t> </a:t>
            </a:r>
            <a:r>
              <a:rPr lang="en-GB" altLang="zh-CN" sz="2400" b="1" dirty="0" err="1">
                <a:solidFill>
                  <a:srgbClr val="002060"/>
                </a:solidFill>
              </a:rPr>
              <a:t>Tóu</a:t>
            </a:r>
            <a:r>
              <a:rPr lang="en-GB" altLang="zh-CN" sz="2400" b="1" dirty="0">
                <a:solidFill>
                  <a:srgbClr val="002060"/>
                </a:solidFill>
              </a:rPr>
              <a:t> </a:t>
            </a:r>
            <a:r>
              <a:rPr lang="en-GB" altLang="zh-CN" sz="2400" b="1" dirty="0" err="1">
                <a:solidFill>
                  <a:srgbClr val="002060"/>
                </a:solidFill>
              </a:rPr>
              <a:t>Wàng</a:t>
            </a:r>
            <a:r>
              <a:rPr lang="en-GB" altLang="zh-CN" sz="2400" b="1" dirty="0">
                <a:solidFill>
                  <a:srgbClr val="002060"/>
                </a:solidFill>
              </a:rPr>
              <a:t> Yuè </a:t>
            </a:r>
            <a:r>
              <a:rPr lang="en-GB" altLang="zh-CN" sz="2400" b="1" dirty="0" err="1">
                <a:solidFill>
                  <a:srgbClr val="002060"/>
                </a:solidFill>
              </a:rPr>
              <a:t>Shì</a:t>
            </a:r>
            <a:r>
              <a:rPr lang="en-GB" altLang="zh-CN" sz="2400" b="1" dirty="0">
                <a:solidFill>
                  <a:srgbClr val="002060"/>
                </a:solidFill>
              </a:rPr>
              <a:t>)</a:t>
            </a:r>
          </a:p>
          <a:p>
            <a:r>
              <a:rPr lang="en-GB" altLang="zh-CN" sz="2400" b="1" dirty="0">
                <a:solidFill>
                  <a:srgbClr val="002060"/>
                </a:solidFill>
              </a:rPr>
              <a:t>Rain Water, Raising the Head to Gaze at the Moon</a:t>
            </a:r>
            <a:endParaRPr lang="zh-CN" altLang="en-US" sz="2400" b="1" dirty="0">
              <a:solidFill>
                <a:srgbClr val="002060"/>
              </a:solidFill>
            </a:endParaRPr>
          </a:p>
        </p:txBody>
      </p:sp>
      <p:pic>
        <p:nvPicPr>
          <p:cNvPr id="3" name="Picture 2" descr="A person sitting cross legged with her hand raised&#10;&#10;AI-generated content may be incorrect.">
            <a:extLst>
              <a:ext uri="{FF2B5EF4-FFF2-40B4-BE49-F238E27FC236}">
                <a16:creationId xmlns:a16="http://schemas.microsoft.com/office/drawing/2014/main" id="{05876833-1925-E6ED-9882-2D149499C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4" y="1047773"/>
            <a:ext cx="4251575" cy="1595126"/>
          </a:xfrm>
          <a:prstGeom prst="rect">
            <a:avLst/>
          </a:prstGeom>
        </p:spPr>
      </p:pic>
      <p:pic>
        <p:nvPicPr>
          <p:cNvPr id="6" name="Picture 5" descr="A person sitting cross legged in a pose&#10;&#10;AI-generated content may be incorrect.">
            <a:extLst>
              <a:ext uri="{FF2B5EF4-FFF2-40B4-BE49-F238E27FC236}">
                <a16:creationId xmlns:a16="http://schemas.microsoft.com/office/drawing/2014/main" id="{1E6FE1C1-20BB-E97F-6EF8-DFCC910B8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56" y="2496844"/>
            <a:ext cx="4251575" cy="1565381"/>
          </a:xfrm>
          <a:prstGeom prst="rect">
            <a:avLst/>
          </a:prstGeom>
        </p:spPr>
      </p:pic>
      <p:pic>
        <p:nvPicPr>
          <p:cNvPr id="10" name="Picture 9" descr="A person sitting cross legged in a pose&#10;&#10;AI-generated content may be incorrect.">
            <a:extLst>
              <a:ext uri="{FF2B5EF4-FFF2-40B4-BE49-F238E27FC236}">
                <a16:creationId xmlns:a16="http://schemas.microsoft.com/office/drawing/2014/main" id="{E0017454-02BE-A502-4721-6CE1D93FB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315" y="3813065"/>
            <a:ext cx="4880536" cy="1866088"/>
          </a:xfrm>
          <a:prstGeom prst="rect">
            <a:avLst/>
          </a:prstGeom>
        </p:spPr>
      </p:pic>
      <p:pic>
        <p:nvPicPr>
          <p:cNvPr id="14" name="Picture 13" descr="A person in a blue shirt and yellow pants&#10;&#10;AI-generated content may be incorrect.">
            <a:extLst>
              <a:ext uri="{FF2B5EF4-FFF2-40B4-BE49-F238E27FC236}">
                <a16:creationId xmlns:a16="http://schemas.microsoft.com/office/drawing/2014/main" id="{670F5FA6-5132-B02B-ED4A-68BBA0D89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125" y="5434043"/>
            <a:ext cx="3663387" cy="1415276"/>
          </a:xfrm>
          <a:prstGeom prst="rect">
            <a:avLst/>
          </a:prstGeom>
        </p:spPr>
      </p:pic>
      <p:pic>
        <p:nvPicPr>
          <p:cNvPr id="18" name="Picture 17" descr="A person in a blue shirt&#10;&#10;AI-generated content may be incorrect.">
            <a:extLst>
              <a:ext uri="{FF2B5EF4-FFF2-40B4-BE49-F238E27FC236}">
                <a16:creationId xmlns:a16="http://schemas.microsoft.com/office/drawing/2014/main" id="{F08D9DA5-6107-2A2B-ABE9-733C6AE9D7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4865" y="180629"/>
            <a:ext cx="4284264" cy="1664707"/>
          </a:xfrm>
          <a:prstGeom prst="rect">
            <a:avLst/>
          </a:prstGeom>
        </p:spPr>
      </p:pic>
      <p:pic>
        <p:nvPicPr>
          <p:cNvPr id="22" name="Picture 21" descr="A person sitting on the floor with her hands on her knees&#10;&#10;AI-generated content may be incorrect.">
            <a:extLst>
              <a:ext uri="{FF2B5EF4-FFF2-40B4-BE49-F238E27FC236}">
                <a16:creationId xmlns:a16="http://schemas.microsoft.com/office/drawing/2014/main" id="{E3767597-5888-A510-030B-CB501C7423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5683" y="1845336"/>
            <a:ext cx="4405071" cy="1664707"/>
          </a:xfrm>
          <a:prstGeom prst="rect">
            <a:avLst/>
          </a:prstGeom>
        </p:spPr>
      </p:pic>
      <p:pic>
        <p:nvPicPr>
          <p:cNvPr id="24" name="Picture 23" descr="A person sitting cross legged with her arms out&#10;&#10;AI-generated content may be incorrect.">
            <a:extLst>
              <a:ext uri="{FF2B5EF4-FFF2-40B4-BE49-F238E27FC236}">
                <a16:creationId xmlns:a16="http://schemas.microsoft.com/office/drawing/2014/main" id="{C7C533F8-502C-2363-0303-9C1616946D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6941" y="3406339"/>
            <a:ext cx="4502553" cy="1679148"/>
          </a:xfrm>
          <a:prstGeom prst="rect">
            <a:avLst/>
          </a:prstGeom>
        </p:spPr>
      </p:pic>
      <p:pic>
        <p:nvPicPr>
          <p:cNvPr id="25" name="Picture 24">
            <a:extLst>
              <a:ext uri="{FF2B5EF4-FFF2-40B4-BE49-F238E27FC236}">
                <a16:creationId xmlns:a16="http://schemas.microsoft.com/office/drawing/2014/main" id="{CE766D35-EE31-65B3-0891-F1873E5157C6}"/>
              </a:ext>
            </a:extLst>
          </p:cNvPr>
          <p:cNvPicPr>
            <a:picLocks noChangeAspect="1"/>
          </p:cNvPicPr>
          <p:nvPr/>
        </p:nvPicPr>
        <p:blipFill>
          <a:blip r:embed="rId9"/>
          <a:stretch>
            <a:fillRect/>
          </a:stretch>
        </p:blipFill>
        <p:spPr>
          <a:xfrm>
            <a:off x="7585355" y="5071046"/>
            <a:ext cx="4606645" cy="1778273"/>
          </a:xfrm>
          <a:prstGeom prst="rect">
            <a:avLst/>
          </a:prstGeom>
        </p:spPr>
      </p:pic>
    </p:spTree>
    <p:extLst>
      <p:ext uri="{BB962C8B-B14F-4D97-AF65-F5344CB8AC3E}">
        <p14:creationId xmlns:p14="http://schemas.microsoft.com/office/powerpoint/2010/main" val="1897554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4686-96DB-3C99-2A15-BD1756B7F6B8}"/>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AA6A8A-8195-22DE-22B0-1A02A9F2D00B}"/>
              </a:ext>
            </a:extLst>
          </p:cNvPr>
          <p:cNvSpPr>
            <a:spLocks noGrp="1"/>
          </p:cNvSpPr>
          <p:nvPr>
            <p:ph idx="1"/>
          </p:nvPr>
        </p:nvSpPr>
        <p:spPr>
          <a:xfrm>
            <a:off x="242452" y="650240"/>
            <a:ext cx="11707096" cy="5762135"/>
          </a:xfrm>
        </p:spPr>
        <p:txBody>
          <a:bodyPr/>
          <a:lstStyle/>
          <a:p>
            <a:pPr marL="0" indent="0">
              <a:buNone/>
            </a:pPr>
            <a:r>
              <a:rPr lang="en-US" altLang="zh-CN" sz="1600" dirty="0"/>
              <a:t>General questions on links:</a:t>
            </a:r>
          </a:p>
          <a:p>
            <a:pPr lvl="1">
              <a:buFont typeface="Wingdings" panose="05000000000000000000" pitchFamily="2" charset="2"/>
              <a:buChar char="ü"/>
            </a:pPr>
            <a:r>
              <a:rPr lang="en-US" altLang="zh-CN" sz="1600" dirty="0"/>
              <a:t>To request a recording: You will be automatically emailed a link to the week’s recording. But </a:t>
            </a:r>
            <a:r>
              <a:rPr lang="en-US" altLang="zh-CN" sz="1600" b="1" dirty="0">
                <a:highlight>
                  <a:srgbClr val="FFFF00"/>
                </a:highlight>
              </a:rPr>
              <a:t>booking for every session on Eventbrite</a:t>
            </a:r>
            <a:r>
              <a:rPr lang="en-US" altLang="zh-CN" sz="1600" dirty="0"/>
              <a:t> is essential.</a:t>
            </a:r>
          </a:p>
          <a:p>
            <a:pPr lvl="1">
              <a:buFont typeface="Wingdings" panose="05000000000000000000" pitchFamily="2" charset="2"/>
              <a:buChar char="ü"/>
            </a:pPr>
            <a:r>
              <a:rPr lang="en-US" altLang="zh-CN" sz="1600" dirty="0"/>
              <a:t>The recording is kept alive for a week if you need to catch up a missed a session or if you want to practice more.      </a:t>
            </a:r>
          </a:p>
          <a:p>
            <a:pPr marL="287993" lvl="1" indent="0">
              <a:buNone/>
            </a:pPr>
            <a:r>
              <a:rPr lang="en-US" altLang="zh-CN" sz="1600" dirty="0"/>
              <a:t>     You are encouraged to attend the live session. We have a stronger energy field when practicing together. </a:t>
            </a:r>
          </a:p>
          <a:p>
            <a:pPr lvl="1">
              <a:buFont typeface="Wingdings" panose="05000000000000000000" pitchFamily="2" charset="2"/>
              <a:buChar char="ü"/>
            </a:pPr>
            <a:r>
              <a:rPr lang="en-US" altLang="zh-CN" sz="1600" dirty="0"/>
              <a:t>To sign up for OU Chinese modules: </a:t>
            </a:r>
          </a:p>
          <a:p>
            <a:pPr marL="287993" lvl="1" indent="0">
              <a:buNone/>
            </a:pPr>
            <a:r>
              <a:rPr lang="en-US" altLang="zh-CN" sz="1600" dirty="0"/>
              <a:t>    credit modules: </a:t>
            </a:r>
            <a:r>
              <a:rPr lang="en-US" altLang="zh-CN" sz="1600" dirty="0">
                <a:hlinkClick r:id="rId2"/>
              </a:rPr>
              <a:t>https://www.open.ac.uk/courses/modules/l108/</a:t>
            </a:r>
            <a:r>
              <a:rPr lang="en-US" altLang="zh-CN" sz="1600" dirty="0"/>
              <a:t> </a:t>
            </a:r>
          </a:p>
          <a:p>
            <a:pPr marL="287993" lvl="1" indent="0">
              <a:buNone/>
            </a:pPr>
            <a:r>
              <a:rPr lang="en-US" altLang="zh-CN" sz="1600" dirty="0"/>
              <a:t>    short courses: </a:t>
            </a:r>
            <a:r>
              <a:rPr lang="en-US" altLang="zh-CN" sz="1600" dirty="0">
                <a:hlinkClick r:id="rId3"/>
              </a:rPr>
              <a:t>https://www.open.ac.uk/courses/short-courses/lg002/</a:t>
            </a:r>
            <a:r>
              <a:rPr lang="en-US" altLang="zh-CN" sz="1600" dirty="0"/>
              <a:t> </a:t>
            </a:r>
          </a:p>
          <a:p>
            <a:pPr marL="287993" lvl="1" indent="0">
              <a:buNone/>
            </a:pPr>
            <a:r>
              <a:rPr lang="en-US" altLang="zh-CN" sz="1600" dirty="0"/>
              <a:t>    free courses: </a:t>
            </a:r>
            <a:r>
              <a:rPr lang="en-US" altLang="zh-CN" sz="1600" dirty="0">
                <a:hlinkClick r:id="rId4"/>
              </a:rPr>
              <a:t>https://www.open.edu/openlearn/mod/oucontent/view.php?id=106436</a:t>
            </a:r>
            <a:r>
              <a:rPr lang="en-US" altLang="zh-CN" sz="1600" dirty="0"/>
              <a:t> </a:t>
            </a:r>
          </a:p>
          <a:p>
            <a:pPr marL="287993" lvl="1" indent="0">
              <a:buNone/>
            </a:pPr>
            <a:r>
              <a:rPr lang="en-US" altLang="zh-CN" sz="1600" dirty="0"/>
              <a:t>    </a:t>
            </a:r>
            <a:r>
              <a:rPr lang="en-US" altLang="zh-CN" sz="1600" dirty="0">
                <a:hlinkClick r:id="rId5"/>
              </a:rPr>
              <a:t>https://www.open.edu/openlearn/languages/getting-started-chinese-business-culture-essentials/content-section-0?intro=1</a:t>
            </a:r>
            <a:r>
              <a:rPr lang="en-US" altLang="zh-CN" sz="1600" dirty="0"/>
              <a:t> </a:t>
            </a:r>
          </a:p>
          <a:p>
            <a:pPr marL="287993" lvl="1" indent="0">
              <a:buNone/>
            </a:pPr>
            <a:endParaRPr lang="en-US" altLang="zh-CN" sz="1600" dirty="0"/>
          </a:p>
          <a:p>
            <a:pPr marL="0" indent="0">
              <a:buNone/>
            </a:pPr>
            <a:r>
              <a:rPr lang="en-US" altLang="zh-CN" sz="1600" dirty="0"/>
              <a:t>If you want to find out more of my other Qigong classes on Zoom, drop me a line at </a:t>
            </a:r>
            <a:r>
              <a:rPr lang="en-US" altLang="zh-CN" sz="1600" dirty="0">
                <a:hlinkClick r:id="rId6"/>
              </a:rPr>
              <a:t>yutaichi4you@gmail.com</a:t>
            </a:r>
            <a:r>
              <a:rPr lang="en-US" altLang="zh-CN" sz="1600" dirty="0"/>
              <a:t>  </a:t>
            </a:r>
          </a:p>
          <a:p>
            <a:pPr marL="0" indent="0">
              <a:buNone/>
            </a:pPr>
            <a:r>
              <a:rPr lang="en-US" altLang="zh-CN" sz="1600" dirty="0"/>
              <a:t>If you fancy joining me at a week-long qigong retreat in South France, here is more information: </a:t>
            </a:r>
            <a:r>
              <a:rPr lang="en-US" altLang="zh-CN" sz="1600" dirty="0">
                <a:hlinkClick r:id="rId7"/>
              </a:rPr>
              <a:t>https://www.youtube.com/watch?v=UHvqcyaWznY</a:t>
            </a:r>
            <a:endParaRPr lang="en-US" altLang="zh-CN" sz="1600" dirty="0"/>
          </a:p>
          <a:p>
            <a:pPr marL="287993" lvl="1" indent="0">
              <a:buNone/>
            </a:pPr>
            <a:r>
              <a:rPr lang="en-US" altLang="zh-CN" dirty="0"/>
              <a:t>    </a:t>
            </a:r>
            <a:endParaRPr lang="en-GB" sz="1600" dirty="0"/>
          </a:p>
          <a:p>
            <a:r>
              <a:rPr lang="en-GB" sz="1600" dirty="0"/>
              <a:t>My favourite YouTube demonstration of a couple mirroring the routine:</a:t>
            </a:r>
          </a:p>
          <a:p>
            <a:pPr marL="0" indent="0">
              <a:buNone/>
            </a:pPr>
            <a:r>
              <a:rPr lang="en-GB" sz="1600" dirty="0"/>
              <a:t>    </a:t>
            </a:r>
            <a:r>
              <a:rPr lang="en-GB" sz="1600" dirty="0">
                <a:hlinkClick r:id="rId8"/>
              </a:rPr>
              <a:t>https://www.youtube.com/watch?v=lH4JZ6aqCbA</a:t>
            </a:r>
            <a:r>
              <a:rPr lang="en-GB" sz="1600" dirty="0"/>
              <a:t> </a:t>
            </a:r>
          </a:p>
        </p:txBody>
      </p:sp>
    </p:spTree>
    <p:extLst>
      <p:ext uri="{BB962C8B-B14F-4D97-AF65-F5344CB8AC3E}">
        <p14:creationId xmlns:p14="http://schemas.microsoft.com/office/powerpoint/2010/main" val="3952442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D116-7C02-3ED9-0421-BEAD7B1DA0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09304-2A0C-38D4-AD0D-AFCFC86B1DDC}"/>
              </a:ext>
            </a:extLst>
          </p:cNvPr>
          <p:cNvSpPr>
            <a:spLocks noGrp="1"/>
          </p:cNvSpPr>
          <p:nvPr>
            <p:ph type="ctrTitle"/>
          </p:nvPr>
        </p:nvSpPr>
        <p:spPr>
          <a:xfrm>
            <a:off x="866836" y="1797455"/>
            <a:ext cx="8947723" cy="2768997"/>
          </a:xfrm>
        </p:spPr>
        <p:txBody>
          <a:bodyPr/>
          <a:lstStyle/>
          <a:p>
            <a:r>
              <a:rPr lang="en-US" altLang="zh-CN" dirty="0"/>
              <a:t>Week 3</a:t>
            </a:r>
            <a:br>
              <a:rPr lang="en-US" altLang="zh-CN" dirty="0"/>
            </a:br>
            <a:r>
              <a:rPr lang="en-US" altLang="zh-CN" dirty="0"/>
              <a:t>Tai Chi Movements 3</a:t>
            </a:r>
            <a:br>
              <a:rPr lang="en-US" altLang="zh-CN" dirty="0"/>
            </a:br>
            <a:br>
              <a:rPr lang="en-US" altLang="zh-CN" dirty="0"/>
            </a:br>
            <a:r>
              <a:rPr lang="en-US" altLang="zh-CN" dirty="0"/>
              <a:t>2 Spring Movements</a:t>
            </a:r>
            <a:br>
              <a:rPr lang="en-US" altLang="zh-CN" dirty="0"/>
            </a:br>
            <a:br>
              <a:rPr lang="en-US" altLang="zh-CN" dirty="0"/>
            </a:br>
            <a:endParaRPr lang="zh-CN" altLang="en-US" dirty="0"/>
          </a:p>
        </p:txBody>
      </p:sp>
    </p:spTree>
    <p:extLst>
      <p:ext uri="{BB962C8B-B14F-4D97-AF65-F5344CB8AC3E}">
        <p14:creationId xmlns:p14="http://schemas.microsoft.com/office/powerpoint/2010/main" val="252878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DFA20-C8E2-8569-0EB8-D7B0FD472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5A4C7-D3F8-F3D5-6017-A90D0236F61A}"/>
              </a:ext>
            </a:extLst>
          </p:cNvPr>
          <p:cNvSpPr>
            <a:spLocks noGrp="1"/>
          </p:cNvSpPr>
          <p:nvPr>
            <p:ph type="title"/>
          </p:nvPr>
        </p:nvSpPr>
        <p:spPr>
          <a:xfrm>
            <a:off x="180104" y="120361"/>
            <a:ext cx="9883327" cy="577743"/>
          </a:xfrm>
        </p:spPr>
        <p:txBody>
          <a:bodyPr/>
          <a:lstStyle/>
          <a:p>
            <a:r>
              <a:rPr lang="en-US" altLang="zh-CN" dirty="0"/>
              <a:t>Q&amp;A - continued</a:t>
            </a:r>
            <a:endParaRPr lang="en-GB" dirty="0"/>
          </a:p>
        </p:txBody>
      </p:sp>
      <p:sp>
        <p:nvSpPr>
          <p:cNvPr id="6" name="Content Placeholder 2">
            <a:extLst>
              <a:ext uri="{FF2B5EF4-FFF2-40B4-BE49-F238E27FC236}">
                <a16:creationId xmlns:a16="http://schemas.microsoft.com/office/drawing/2014/main" id="{6098B9D3-2AE2-74E5-3B6E-7E5F1B4CDF05}"/>
              </a:ext>
            </a:extLst>
          </p:cNvPr>
          <p:cNvSpPr>
            <a:spLocks noGrp="1"/>
          </p:cNvSpPr>
          <p:nvPr>
            <p:ph idx="1"/>
          </p:nvPr>
        </p:nvSpPr>
        <p:spPr>
          <a:xfrm>
            <a:off x="180104" y="840651"/>
            <a:ext cx="11707096" cy="5896988"/>
          </a:xfrm>
        </p:spPr>
        <p:txBody>
          <a:bodyPr/>
          <a:lstStyle/>
          <a:p>
            <a:pPr marL="0" indent="0">
              <a:buNone/>
            </a:pPr>
            <a:r>
              <a:rPr lang="en-GB" sz="1600" dirty="0"/>
              <a:t>On coordination between arms and legs</a:t>
            </a:r>
          </a:p>
          <a:p>
            <a:pPr marL="287993" lvl="1" indent="0">
              <a:buNone/>
            </a:pPr>
            <a:r>
              <a:rPr lang="en-GB" sz="1600" dirty="0"/>
              <a:t>Q: What is the sequence of hand and leg movement? Hands first and then legs?</a:t>
            </a:r>
          </a:p>
          <a:p>
            <a:pPr marL="287993" lvl="1" indent="0">
              <a:buNone/>
            </a:pPr>
            <a:r>
              <a:rPr lang="en-GB" sz="1600" dirty="0"/>
              <a:t>A: No, we would like to be moving them in a more harmonized manner. </a:t>
            </a:r>
            <a:r>
              <a:rPr lang="zh-CN" altLang="en-US" sz="1600" dirty="0"/>
              <a:t>三合 </a:t>
            </a:r>
            <a:r>
              <a:rPr lang="en-US" altLang="zh-CN" sz="1600" dirty="0"/>
              <a:t>three external harmonies</a:t>
            </a:r>
            <a:endParaRPr lang="en-GB" altLang="zh-CN" sz="1600" dirty="0"/>
          </a:p>
          <a:p>
            <a:pPr marL="287993" lvl="1" indent="0">
              <a:buNone/>
            </a:pPr>
            <a:r>
              <a:rPr lang="zh-CN" altLang="en-GB" sz="1600" dirty="0"/>
              <a:t>肩与胯合 </a:t>
            </a:r>
            <a:r>
              <a:rPr lang="en-GB" altLang="zh-CN" sz="1600" dirty="0"/>
              <a:t>Shoulder and Hip move in unison – most important</a:t>
            </a:r>
          </a:p>
          <a:p>
            <a:pPr marL="287993" lvl="1" indent="0">
              <a:buNone/>
            </a:pPr>
            <a:r>
              <a:rPr lang="zh-CN" altLang="en-US" sz="1600" dirty="0"/>
              <a:t>肘与膝合 </a:t>
            </a:r>
            <a:r>
              <a:rPr lang="en-GB" altLang="zh-CN" sz="1600" dirty="0"/>
              <a:t>Elbow and Knee move in unison</a:t>
            </a:r>
          </a:p>
          <a:p>
            <a:pPr marL="287993" lvl="1" indent="0">
              <a:buNone/>
            </a:pPr>
            <a:r>
              <a:rPr lang="zh-CN" altLang="en-US" sz="1600" dirty="0"/>
              <a:t>手与脚合 </a:t>
            </a:r>
            <a:r>
              <a:rPr lang="en-GB" altLang="zh-CN" sz="1600" dirty="0"/>
              <a:t>Hand and Foot move in unison </a:t>
            </a:r>
          </a:p>
          <a:p>
            <a:pPr marL="287993" lvl="1" indent="0">
              <a:buNone/>
            </a:pPr>
            <a:r>
              <a:rPr lang="en-GB" altLang="zh-CN" sz="1600" dirty="0"/>
              <a:t>This is so that we move as a single, coherent whole. By consciously practicing to align your shoulders with your hips, your elbows with your knees, and your hands with your feet, you stop moving as a collection of separate limbs and start moving as one integrated unit, which is the very foundation of Taijiquan's power and grace.</a:t>
            </a:r>
            <a:endParaRPr lang="en-US" altLang="zh-CN" sz="1600" dirty="0"/>
          </a:p>
          <a:p>
            <a:pPr marL="287993" lvl="1" indent="0">
              <a:buNone/>
            </a:pPr>
            <a:endParaRPr lang="en-US" sz="1600" dirty="0"/>
          </a:p>
          <a:p>
            <a:pPr marL="0" lvl="1" indent="0">
              <a:spcBef>
                <a:spcPts val="1200"/>
              </a:spcBef>
              <a:buNone/>
            </a:pPr>
            <a:r>
              <a:rPr lang="en-US" sz="1600" dirty="0"/>
              <a:t>On the height of the stand</a:t>
            </a:r>
          </a:p>
          <a:p>
            <a:pPr marL="287993" lvl="1" indent="0">
              <a:buNone/>
            </a:pPr>
            <a:r>
              <a:rPr lang="en-US" sz="1600" dirty="0"/>
              <a:t>  Q: I heard keeping a low stand is good as it make one stronger. How do I achieve it? </a:t>
            </a:r>
          </a:p>
          <a:p>
            <a:pPr marL="287993" lvl="1" indent="0">
              <a:buNone/>
            </a:pPr>
            <a:r>
              <a:rPr lang="en-US" sz="1600" dirty="0"/>
              <a:t>  A: No need to keep a very low stand as a beginner. As your legs and core get stronger, you will be able to hold a lower stand without    hurting your knees or compromising the integrity of your pose and movements. </a:t>
            </a:r>
          </a:p>
          <a:p>
            <a:pPr marL="287993" lvl="1" indent="0">
              <a:buNone/>
            </a:pPr>
            <a:r>
              <a:rPr lang="en-US" sz="1600" dirty="0"/>
              <a:t>  Q: I found myself bobbing up and down a lot at the beginning. How do I stop that?</a:t>
            </a:r>
          </a:p>
          <a:p>
            <a:pPr marL="287993" lvl="1" indent="0">
              <a:buNone/>
            </a:pPr>
            <a:r>
              <a:rPr lang="en-US" sz="1600" dirty="0"/>
              <a:t>   A:  Relax the body, breathe into </a:t>
            </a:r>
            <a:r>
              <a:rPr lang="en-US" sz="1600" dirty="0" err="1"/>
              <a:t>Dantian</a:t>
            </a:r>
            <a:r>
              <a:rPr lang="en-US" sz="1600" dirty="0"/>
              <a:t>; and feel your feet deeply rooted to the ground. </a:t>
            </a:r>
          </a:p>
          <a:p>
            <a:pPr marL="287993" lvl="1" indent="0">
              <a:buNone/>
            </a:pPr>
            <a:endParaRPr lang="en-US" sz="1600" dirty="0"/>
          </a:p>
          <a:p>
            <a:pPr marL="287993" lvl="1" indent="0" algn="ctr">
              <a:buNone/>
            </a:pPr>
            <a:r>
              <a:rPr lang="zh-CN" altLang="en-US" sz="2800" dirty="0"/>
              <a:t>熟能生巧 </a:t>
            </a:r>
            <a:r>
              <a:rPr lang="en-US" altLang="zh-CN" sz="2800" dirty="0"/>
              <a:t>Practice makes perfect.      </a:t>
            </a:r>
            <a:endParaRPr lang="en-GB" sz="2800" dirty="0"/>
          </a:p>
        </p:txBody>
      </p:sp>
      <p:pic>
        <p:nvPicPr>
          <p:cNvPr id="3" name="Picture 2">
            <a:extLst>
              <a:ext uri="{FF2B5EF4-FFF2-40B4-BE49-F238E27FC236}">
                <a16:creationId xmlns:a16="http://schemas.microsoft.com/office/drawing/2014/main" id="{7FCB32DC-ECAC-F56E-A465-6F493F47D63A}"/>
              </a:ext>
            </a:extLst>
          </p:cNvPr>
          <p:cNvPicPr>
            <a:picLocks noChangeAspect="1"/>
          </p:cNvPicPr>
          <p:nvPr/>
        </p:nvPicPr>
        <p:blipFill>
          <a:blip r:embed="rId2"/>
          <a:stretch>
            <a:fillRect/>
          </a:stretch>
        </p:blipFill>
        <p:spPr>
          <a:xfrm>
            <a:off x="9088239" y="0"/>
            <a:ext cx="3103761" cy="2321897"/>
          </a:xfrm>
          <a:prstGeom prst="rect">
            <a:avLst/>
          </a:prstGeom>
        </p:spPr>
      </p:pic>
    </p:spTree>
    <p:extLst>
      <p:ext uri="{BB962C8B-B14F-4D97-AF65-F5344CB8AC3E}">
        <p14:creationId xmlns:p14="http://schemas.microsoft.com/office/powerpoint/2010/main" val="71960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7AADE-140C-825A-CB0F-D1268C8D1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82904-526C-C0B7-099C-B364B73BAC2E}"/>
              </a:ext>
            </a:extLst>
          </p:cNvPr>
          <p:cNvSpPr>
            <a:spLocks noGrp="1"/>
          </p:cNvSpPr>
          <p:nvPr>
            <p:ph type="title"/>
          </p:nvPr>
        </p:nvSpPr>
        <p:spPr>
          <a:xfrm>
            <a:off x="180104" y="120361"/>
            <a:ext cx="10179238" cy="577743"/>
          </a:xfrm>
        </p:spPr>
        <p:txBody>
          <a:bodyPr/>
          <a:lstStyle/>
          <a:p>
            <a:r>
              <a:rPr lang="en-GB" altLang="zh-CN" dirty="0"/>
              <a:t>Illustration of the third </a:t>
            </a:r>
            <a:r>
              <a:rPr lang="en-GB" altLang="zh-CN" dirty="0" err="1"/>
              <a:t>mo</a:t>
            </a:r>
            <a:r>
              <a:rPr lang="en-US" altLang="zh-CN" dirty="0"/>
              <a:t>v</a:t>
            </a:r>
            <a:r>
              <a:rPr lang="en-GB" altLang="zh-CN" dirty="0" err="1"/>
              <a:t>ement</a:t>
            </a:r>
            <a:r>
              <a:rPr lang="en-GB" altLang="zh-CN" dirty="0"/>
              <a:t> </a:t>
            </a:r>
            <a:r>
              <a:rPr lang="zh-CN" altLang="zh-CN" dirty="0"/>
              <a:t>野马分鬃 </a:t>
            </a:r>
            <a:r>
              <a:rPr lang="en-GB" altLang="zh-CN" dirty="0"/>
              <a:t>Part the wild horse's mane</a:t>
            </a:r>
            <a:endParaRPr lang="en-GB" dirty="0"/>
          </a:p>
        </p:txBody>
      </p:sp>
      <p:pic>
        <p:nvPicPr>
          <p:cNvPr id="3" name="Picture 2">
            <a:extLst>
              <a:ext uri="{FF2B5EF4-FFF2-40B4-BE49-F238E27FC236}">
                <a16:creationId xmlns:a16="http://schemas.microsoft.com/office/drawing/2014/main" id="{97C92701-165A-83E3-49F2-097AF43628EA}"/>
              </a:ext>
            </a:extLst>
          </p:cNvPr>
          <p:cNvPicPr>
            <a:picLocks noChangeAspect="1"/>
          </p:cNvPicPr>
          <p:nvPr/>
        </p:nvPicPr>
        <p:blipFill rotWithShape="1">
          <a:blip r:embed="rId2"/>
          <a:srcRect l="50853" t="32701" r="14061" b="39129"/>
          <a:stretch>
            <a:fillRect/>
          </a:stretch>
        </p:blipFill>
        <p:spPr bwMode="auto">
          <a:xfrm>
            <a:off x="376384" y="902323"/>
            <a:ext cx="10903786" cy="58353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0148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80260-9CDC-4BE2-1F5E-52BDFEBAB117}"/>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2DD1C6A7-9B58-E554-2AFB-CDDBF6102AA8}"/>
              </a:ext>
            </a:extLst>
          </p:cNvPr>
          <p:cNvSpPr txBox="1"/>
          <p:nvPr/>
        </p:nvSpPr>
        <p:spPr>
          <a:xfrm>
            <a:off x="0" y="44869"/>
            <a:ext cx="7820548" cy="830997"/>
          </a:xfrm>
          <a:prstGeom prst="rect">
            <a:avLst/>
          </a:prstGeom>
          <a:noFill/>
        </p:spPr>
        <p:txBody>
          <a:bodyPr wrap="square">
            <a:spAutoFit/>
          </a:bodyPr>
          <a:lstStyle/>
          <a:p>
            <a:r>
              <a:rPr lang="en-GB" altLang="zh-CN" sz="2400" b="1" dirty="0">
                <a:solidFill>
                  <a:srgbClr val="002060"/>
                </a:solidFill>
              </a:rPr>
              <a:t>2. </a:t>
            </a:r>
            <a:r>
              <a:rPr lang="zh-CN" altLang="en-US" sz="2400" b="1" dirty="0">
                <a:solidFill>
                  <a:srgbClr val="002060"/>
                </a:solidFill>
              </a:rPr>
              <a:t>雨水昂头望月式 </a:t>
            </a:r>
            <a:r>
              <a:rPr lang="en-US" altLang="zh-CN" sz="2400" b="1" dirty="0">
                <a:solidFill>
                  <a:srgbClr val="002060"/>
                </a:solidFill>
              </a:rPr>
              <a:t>(</a:t>
            </a:r>
            <a:r>
              <a:rPr lang="en-GB" altLang="zh-CN" sz="2400" b="1" dirty="0" err="1">
                <a:solidFill>
                  <a:srgbClr val="002060"/>
                </a:solidFill>
              </a:rPr>
              <a:t>Yǔshuǐ</a:t>
            </a:r>
            <a:r>
              <a:rPr lang="en-GB" altLang="zh-CN" sz="2400" b="1" dirty="0">
                <a:solidFill>
                  <a:srgbClr val="002060"/>
                </a:solidFill>
              </a:rPr>
              <a:t> </a:t>
            </a:r>
            <a:r>
              <a:rPr lang="en-GB" altLang="zh-CN" sz="2400" b="1" dirty="0" err="1">
                <a:solidFill>
                  <a:srgbClr val="002060"/>
                </a:solidFill>
              </a:rPr>
              <a:t>Áng</a:t>
            </a:r>
            <a:r>
              <a:rPr lang="en-GB" altLang="zh-CN" sz="2400" b="1" dirty="0">
                <a:solidFill>
                  <a:srgbClr val="002060"/>
                </a:solidFill>
              </a:rPr>
              <a:t> </a:t>
            </a:r>
            <a:r>
              <a:rPr lang="en-GB" altLang="zh-CN" sz="2400" b="1" dirty="0" err="1">
                <a:solidFill>
                  <a:srgbClr val="002060"/>
                </a:solidFill>
              </a:rPr>
              <a:t>Tóu</a:t>
            </a:r>
            <a:r>
              <a:rPr lang="en-GB" altLang="zh-CN" sz="2400" b="1" dirty="0">
                <a:solidFill>
                  <a:srgbClr val="002060"/>
                </a:solidFill>
              </a:rPr>
              <a:t> </a:t>
            </a:r>
            <a:r>
              <a:rPr lang="en-GB" altLang="zh-CN" sz="2400" b="1" dirty="0" err="1">
                <a:solidFill>
                  <a:srgbClr val="002060"/>
                </a:solidFill>
              </a:rPr>
              <a:t>Wàng</a:t>
            </a:r>
            <a:r>
              <a:rPr lang="en-GB" altLang="zh-CN" sz="2400" b="1" dirty="0">
                <a:solidFill>
                  <a:srgbClr val="002060"/>
                </a:solidFill>
              </a:rPr>
              <a:t> Yuè </a:t>
            </a:r>
            <a:r>
              <a:rPr lang="en-GB" altLang="zh-CN" sz="2400" b="1" dirty="0" err="1">
                <a:solidFill>
                  <a:srgbClr val="002060"/>
                </a:solidFill>
              </a:rPr>
              <a:t>Shì</a:t>
            </a:r>
            <a:r>
              <a:rPr lang="en-GB" altLang="zh-CN" sz="2400" b="1" dirty="0">
                <a:solidFill>
                  <a:srgbClr val="002060"/>
                </a:solidFill>
              </a:rPr>
              <a:t>)</a:t>
            </a:r>
          </a:p>
          <a:p>
            <a:r>
              <a:rPr lang="en-GB" altLang="zh-CN" sz="2400" b="1" dirty="0">
                <a:solidFill>
                  <a:srgbClr val="002060"/>
                </a:solidFill>
              </a:rPr>
              <a:t>Rain Water, Raising the Head to Gaze at the Moon</a:t>
            </a:r>
            <a:endParaRPr lang="zh-CN" altLang="en-US" sz="2400" b="1" dirty="0">
              <a:solidFill>
                <a:srgbClr val="002060"/>
              </a:solidFill>
            </a:endParaRPr>
          </a:p>
        </p:txBody>
      </p:sp>
      <p:pic>
        <p:nvPicPr>
          <p:cNvPr id="3" name="Picture 2" descr="A person sitting cross legged with her hand raised&#10;&#10;AI-generated content may be incorrect.">
            <a:extLst>
              <a:ext uri="{FF2B5EF4-FFF2-40B4-BE49-F238E27FC236}">
                <a16:creationId xmlns:a16="http://schemas.microsoft.com/office/drawing/2014/main" id="{1561E12E-F9B3-2CCD-7CCA-F80639F2A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4" y="1047773"/>
            <a:ext cx="4251575" cy="1595126"/>
          </a:xfrm>
          <a:prstGeom prst="rect">
            <a:avLst/>
          </a:prstGeom>
        </p:spPr>
      </p:pic>
      <p:pic>
        <p:nvPicPr>
          <p:cNvPr id="6" name="Picture 5" descr="A person sitting cross legged in a pose&#10;&#10;AI-generated content may be incorrect.">
            <a:extLst>
              <a:ext uri="{FF2B5EF4-FFF2-40B4-BE49-F238E27FC236}">
                <a16:creationId xmlns:a16="http://schemas.microsoft.com/office/drawing/2014/main" id="{B6AF42E0-016F-A8E4-C925-23C823730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56" y="2496844"/>
            <a:ext cx="4251575" cy="1565381"/>
          </a:xfrm>
          <a:prstGeom prst="rect">
            <a:avLst/>
          </a:prstGeom>
        </p:spPr>
      </p:pic>
      <p:pic>
        <p:nvPicPr>
          <p:cNvPr id="10" name="Picture 9" descr="A person sitting cross legged in a pose&#10;&#10;AI-generated content may be incorrect.">
            <a:extLst>
              <a:ext uri="{FF2B5EF4-FFF2-40B4-BE49-F238E27FC236}">
                <a16:creationId xmlns:a16="http://schemas.microsoft.com/office/drawing/2014/main" id="{31D9AFFB-7D64-CC9B-88FC-5F5F274B0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315" y="3813065"/>
            <a:ext cx="4880536" cy="1866088"/>
          </a:xfrm>
          <a:prstGeom prst="rect">
            <a:avLst/>
          </a:prstGeom>
        </p:spPr>
      </p:pic>
      <p:pic>
        <p:nvPicPr>
          <p:cNvPr id="14" name="Picture 13" descr="A person in a blue shirt and yellow pants&#10;&#10;AI-generated content may be incorrect.">
            <a:extLst>
              <a:ext uri="{FF2B5EF4-FFF2-40B4-BE49-F238E27FC236}">
                <a16:creationId xmlns:a16="http://schemas.microsoft.com/office/drawing/2014/main" id="{6FE97B28-0CC3-530E-4E72-55BCFC11E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125" y="5434043"/>
            <a:ext cx="3663387" cy="1415276"/>
          </a:xfrm>
          <a:prstGeom prst="rect">
            <a:avLst/>
          </a:prstGeom>
        </p:spPr>
      </p:pic>
      <p:pic>
        <p:nvPicPr>
          <p:cNvPr id="18" name="Picture 17" descr="A person in a blue shirt&#10;&#10;AI-generated content may be incorrect.">
            <a:extLst>
              <a:ext uri="{FF2B5EF4-FFF2-40B4-BE49-F238E27FC236}">
                <a16:creationId xmlns:a16="http://schemas.microsoft.com/office/drawing/2014/main" id="{B243BAC9-C8A6-9D65-71EC-A0E6F150A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4865" y="180629"/>
            <a:ext cx="4284264" cy="1664707"/>
          </a:xfrm>
          <a:prstGeom prst="rect">
            <a:avLst/>
          </a:prstGeom>
        </p:spPr>
      </p:pic>
      <p:pic>
        <p:nvPicPr>
          <p:cNvPr id="22" name="Picture 21" descr="A person sitting on the floor with her hands on her knees&#10;&#10;AI-generated content may be incorrect.">
            <a:extLst>
              <a:ext uri="{FF2B5EF4-FFF2-40B4-BE49-F238E27FC236}">
                <a16:creationId xmlns:a16="http://schemas.microsoft.com/office/drawing/2014/main" id="{E86A46F9-4417-43E8-99E3-F838D4DAA3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5683" y="1845336"/>
            <a:ext cx="4405071" cy="1664707"/>
          </a:xfrm>
          <a:prstGeom prst="rect">
            <a:avLst/>
          </a:prstGeom>
        </p:spPr>
      </p:pic>
      <p:pic>
        <p:nvPicPr>
          <p:cNvPr id="24" name="Picture 23" descr="A person sitting cross legged with her arms out&#10;&#10;AI-generated content may be incorrect.">
            <a:extLst>
              <a:ext uri="{FF2B5EF4-FFF2-40B4-BE49-F238E27FC236}">
                <a16:creationId xmlns:a16="http://schemas.microsoft.com/office/drawing/2014/main" id="{1609EADF-3E21-345E-8C9E-89B9077580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6941" y="3406339"/>
            <a:ext cx="4502553" cy="1679148"/>
          </a:xfrm>
          <a:prstGeom prst="rect">
            <a:avLst/>
          </a:prstGeom>
        </p:spPr>
      </p:pic>
      <p:pic>
        <p:nvPicPr>
          <p:cNvPr id="25" name="Picture 24">
            <a:extLst>
              <a:ext uri="{FF2B5EF4-FFF2-40B4-BE49-F238E27FC236}">
                <a16:creationId xmlns:a16="http://schemas.microsoft.com/office/drawing/2014/main" id="{A9306A49-5234-6CAD-79BC-5B4245EC1489}"/>
              </a:ext>
            </a:extLst>
          </p:cNvPr>
          <p:cNvPicPr>
            <a:picLocks noChangeAspect="1"/>
          </p:cNvPicPr>
          <p:nvPr/>
        </p:nvPicPr>
        <p:blipFill>
          <a:blip r:embed="rId9"/>
          <a:stretch>
            <a:fillRect/>
          </a:stretch>
        </p:blipFill>
        <p:spPr>
          <a:xfrm>
            <a:off x="7585355" y="5071046"/>
            <a:ext cx="4606645" cy="1778273"/>
          </a:xfrm>
          <a:prstGeom prst="rect">
            <a:avLst/>
          </a:prstGeom>
        </p:spPr>
      </p:pic>
    </p:spTree>
    <p:extLst>
      <p:ext uri="{BB962C8B-B14F-4D97-AF65-F5344CB8AC3E}">
        <p14:creationId xmlns:p14="http://schemas.microsoft.com/office/powerpoint/2010/main" val="2300334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0185" y="2268638"/>
            <a:ext cx="9947329" cy="1927709"/>
          </a:xfrm>
        </p:spPr>
        <p:txBody>
          <a:bodyPr/>
          <a:lstStyle/>
          <a:p>
            <a:r>
              <a:rPr lang="en-GB" sz="2800" dirty="0">
                <a:latin typeface="+mj-lt"/>
                <a:ea typeface="DengXian" panose="02010600030101010101" pitchFamily="2" charset="-122"/>
                <a:cs typeface="Times New Roman" panose="02020603050405020304" pitchFamily="18" charset="0"/>
              </a:rPr>
              <a:t>Tai Chi &amp; Qigong for Mental and Physical Wellbeing </a:t>
            </a:r>
            <a:br>
              <a:rPr lang="en-GB" sz="2200" dirty="0">
                <a:latin typeface="+mj-lt"/>
                <a:ea typeface="DengXian" panose="02010600030101010101" pitchFamily="2" charset="-122"/>
                <a:cs typeface="Times New Roman" panose="02020603050405020304" pitchFamily="18" charset="0"/>
              </a:rPr>
            </a:br>
            <a:br>
              <a:rPr lang="en-GB" sz="2200" dirty="0">
                <a:latin typeface="+mj-lt"/>
                <a:ea typeface="DengXian" panose="02010600030101010101" pitchFamily="2" charset="-122"/>
                <a:cs typeface="Times New Roman" panose="02020603050405020304" pitchFamily="18" charset="0"/>
              </a:rPr>
            </a:br>
            <a:r>
              <a:rPr lang="en-GB" sz="2200" dirty="0">
                <a:latin typeface="+mj-lt"/>
                <a:ea typeface="DengXian" panose="02010600030101010101" pitchFamily="2" charset="-122"/>
                <a:cs typeface="Times New Roman" panose="02020603050405020304" pitchFamily="18" charset="0"/>
              </a:rPr>
              <a:t> A series of dynamic meditation classes that combine gentle stretches, flowy movements with deep abdominal breathing to relax the body, calm the mind and recharge your energy.</a:t>
            </a:r>
            <a:br>
              <a:rPr lang="en-GB" sz="2200" dirty="0">
                <a:latin typeface="+mj-lt"/>
                <a:ea typeface="DengXian" panose="02010600030101010101" pitchFamily="2" charset="-122"/>
                <a:cs typeface="Times New Roman" panose="02020603050405020304" pitchFamily="18" charset="0"/>
              </a:rPr>
            </a:br>
            <a:br>
              <a:rPr lang="en-GB" sz="2200" dirty="0">
                <a:effectLst/>
                <a:latin typeface="+mj-lt"/>
                <a:ea typeface="DengXian" panose="02010600030101010101" pitchFamily="2" charset="-122"/>
                <a:cs typeface="Times New Roman" panose="02020603050405020304" pitchFamily="18" charset="0"/>
              </a:rPr>
            </a:br>
            <a:endParaRPr lang="en-US" sz="2200" dirty="0">
              <a:latin typeface="+mj-lt"/>
            </a:endParaRPr>
          </a:p>
        </p:txBody>
      </p:sp>
      <p:sp>
        <p:nvSpPr>
          <p:cNvPr id="3" name="Subtitle 2"/>
          <p:cNvSpPr>
            <a:spLocks noGrp="1"/>
          </p:cNvSpPr>
          <p:nvPr>
            <p:ph type="subTitle" idx="1"/>
          </p:nvPr>
        </p:nvSpPr>
        <p:spPr>
          <a:xfrm>
            <a:off x="1240185" y="4739229"/>
            <a:ext cx="5895520" cy="1173891"/>
          </a:xfrm>
        </p:spPr>
        <p:txBody>
          <a:bodyPr/>
          <a:lstStyle/>
          <a:p>
            <a:r>
              <a:rPr lang="en-US" altLang="zh-CN" sz="1600" dirty="0"/>
              <a:t>Feixia Yu</a:t>
            </a:r>
            <a:r>
              <a:rPr lang="zh-CN" altLang="en-US" sz="1600" dirty="0"/>
              <a:t> </a:t>
            </a:r>
            <a:r>
              <a:rPr lang="en-GB" sz="1600" dirty="0"/>
              <a:t> </a:t>
            </a:r>
          </a:p>
          <a:p>
            <a:r>
              <a:rPr lang="en-GB" altLang="zh-CN" sz="1600" dirty="0"/>
              <a:t>Honorary Principal Lecture</a:t>
            </a:r>
            <a:r>
              <a:rPr lang="en-US" altLang="zh-CN" sz="1600" dirty="0"/>
              <a:t>r</a:t>
            </a:r>
            <a:r>
              <a:rPr lang="en-GB" altLang="zh-CN" sz="1600" dirty="0"/>
              <a:t> at University of Lancashire</a:t>
            </a:r>
          </a:p>
          <a:p>
            <a:r>
              <a:rPr lang="en-GB" sz="1600" dirty="0">
                <a:hlinkClick r:id="rId2"/>
              </a:rPr>
              <a:t>fyu8@lancashire.ac.uk</a:t>
            </a:r>
            <a:r>
              <a:rPr lang="en-GB" sz="1600" dirty="0"/>
              <a:t> , </a:t>
            </a:r>
            <a:r>
              <a:rPr lang="en-GB" sz="1600" dirty="0">
                <a:hlinkClick r:id="rId3"/>
              </a:rPr>
              <a:t>YuTaichi4You@gmail.com</a:t>
            </a:r>
            <a:r>
              <a:rPr lang="en-GB" sz="1600" dirty="0"/>
              <a:t> </a:t>
            </a:r>
          </a:p>
        </p:txBody>
      </p:sp>
    </p:spTree>
    <p:extLst>
      <p:ext uri="{BB962C8B-B14F-4D97-AF65-F5344CB8AC3E}">
        <p14:creationId xmlns:p14="http://schemas.microsoft.com/office/powerpoint/2010/main" val="184841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B3635-CD68-2E59-0EA7-1EB5C9BCF033}"/>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42CC369D-37A7-99D3-69C5-3DE11128F4BD}"/>
              </a:ext>
            </a:extLst>
          </p:cNvPr>
          <p:cNvSpPr txBox="1"/>
          <p:nvPr/>
        </p:nvSpPr>
        <p:spPr>
          <a:xfrm>
            <a:off x="0" y="44869"/>
            <a:ext cx="7820548" cy="830997"/>
          </a:xfrm>
          <a:prstGeom prst="rect">
            <a:avLst/>
          </a:prstGeom>
          <a:noFill/>
        </p:spPr>
        <p:txBody>
          <a:bodyPr wrap="square">
            <a:spAutoFit/>
          </a:bodyPr>
          <a:lstStyle/>
          <a:p>
            <a:r>
              <a:rPr lang="en-GB" altLang="zh-CN" sz="2400" dirty="0">
                <a:solidFill>
                  <a:schemeClr val="accent6">
                    <a:lumMod val="10000"/>
                  </a:schemeClr>
                </a:solidFill>
              </a:rPr>
              <a:t>5.</a:t>
            </a:r>
            <a:r>
              <a:rPr lang="zh-CN" altLang="en-US" sz="2400" b="1" dirty="0">
                <a:solidFill>
                  <a:schemeClr val="accent6">
                    <a:lumMod val="10000"/>
                  </a:schemeClr>
                </a:solidFill>
              </a:rPr>
              <a:t>清明开弓射箭式 </a:t>
            </a:r>
            <a:r>
              <a:rPr lang="en-GB" altLang="zh-CN" sz="2400" dirty="0" err="1">
                <a:solidFill>
                  <a:schemeClr val="accent6">
                    <a:lumMod val="10000"/>
                  </a:schemeClr>
                </a:solidFill>
              </a:rPr>
              <a:t>Qīngmíng</a:t>
            </a:r>
            <a:r>
              <a:rPr lang="en-GB" altLang="zh-CN" sz="2400" dirty="0">
                <a:solidFill>
                  <a:schemeClr val="accent6">
                    <a:lumMod val="10000"/>
                  </a:schemeClr>
                </a:solidFill>
              </a:rPr>
              <a:t> </a:t>
            </a:r>
            <a:r>
              <a:rPr lang="en-GB" altLang="zh-CN" sz="2400" dirty="0" err="1">
                <a:solidFill>
                  <a:schemeClr val="accent6">
                    <a:lumMod val="10000"/>
                  </a:schemeClr>
                </a:solidFill>
              </a:rPr>
              <a:t>Kāigōng</a:t>
            </a:r>
            <a:r>
              <a:rPr lang="en-GB" altLang="zh-CN" sz="2400" dirty="0">
                <a:solidFill>
                  <a:schemeClr val="accent6">
                    <a:lumMod val="10000"/>
                  </a:schemeClr>
                </a:solidFill>
              </a:rPr>
              <a:t> </a:t>
            </a:r>
            <a:r>
              <a:rPr lang="en-GB" altLang="zh-CN" sz="2400" dirty="0" err="1">
                <a:solidFill>
                  <a:schemeClr val="accent6">
                    <a:lumMod val="10000"/>
                  </a:schemeClr>
                </a:solidFill>
              </a:rPr>
              <a:t>Shèjiàn</a:t>
            </a:r>
            <a:r>
              <a:rPr lang="en-GB" altLang="zh-CN" sz="2400" dirty="0">
                <a:solidFill>
                  <a:schemeClr val="accent6">
                    <a:lumMod val="10000"/>
                  </a:schemeClr>
                </a:solidFill>
              </a:rPr>
              <a:t> </a:t>
            </a:r>
            <a:r>
              <a:rPr lang="en-GB" altLang="zh-CN" sz="2400" dirty="0" err="1">
                <a:solidFill>
                  <a:schemeClr val="accent6">
                    <a:lumMod val="10000"/>
                  </a:schemeClr>
                </a:solidFill>
              </a:rPr>
              <a:t>Shì</a:t>
            </a:r>
            <a:endParaRPr lang="en-GB" altLang="zh-CN" sz="2400" dirty="0">
              <a:solidFill>
                <a:schemeClr val="accent6">
                  <a:lumMod val="10000"/>
                </a:schemeClr>
              </a:solidFill>
            </a:endParaRPr>
          </a:p>
          <a:p>
            <a:r>
              <a:rPr lang="en-GB" altLang="zh-CN" sz="2400" b="1" dirty="0">
                <a:solidFill>
                  <a:schemeClr val="accent6">
                    <a:lumMod val="10000"/>
                  </a:schemeClr>
                </a:solidFill>
              </a:rPr>
              <a:t>Pure Brightness:</a:t>
            </a:r>
            <a:r>
              <a:rPr lang="zh-CN" altLang="en-US" sz="2400" dirty="0">
                <a:solidFill>
                  <a:schemeClr val="accent6">
                    <a:lumMod val="10000"/>
                  </a:schemeClr>
                </a:solidFill>
              </a:rPr>
              <a:t> </a:t>
            </a:r>
            <a:r>
              <a:rPr lang="en-GB" altLang="zh-CN" sz="2400" b="1" dirty="0">
                <a:solidFill>
                  <a:schemeClr val="accent6">
                    <a:lumMod val="10000"/>
                  </a:schemeClr>
                </a:solidFill>
              </a:rPr>
              <a:t>Drawing a Bow to Shoot an Arrow </a:t>
            </a:r>
            <a:endParaRPr lang="en-GB" altLang="zh-CN" sz="2400" dirty="0">
              <a:solidFill>
                <a:schemeClr val="accent6">
                  <a:lumMod val="10000"/>
                </a:schemeClr>
              </a:solidFill>
            </a:endParaRPr>
          </a:p>
        </p:txBody>
      </p:sp>
      <p:pic>
        <p:nvPicPr>
          <p:cNvPr id="2" name="Picture 1">
            <a:extLst>
              <a:ext uri="{FF2B5EF4-FFF2-40B4-BE49-F238E27FC236}">
                <a16:creationId xmlns:a16="http://schemas.microsoft.com/office/drawing/2014/main" id="{53B2D9B5-59F1-5D16-49D5-8A29A6346A67}"/>
              </a:ext>
            </a:extLst>
          </p:cNvPr>
          <p:cNvPicPr>
            <a:picLocks noChangeAspect="1"/>
          </p:cNvPicPr>
          <p:nvPr/>
        </p:nvPicPr>
        <p:blipFill>
          <a:blip r:embed="rId2"/>
          <a:stretch>
            <a:fillRect/>
          </a:stretch>
        </p:blipFill>
        <p:spPr>
          <a:xfrm>
            <a:off x="0" y="792091"/>
            <a:ext cx="3954780" cy="1490421"/>
          </a:xfrm>
          <a:prstGeom prst="rect">
            <a:avLst/>
          </a:prstGeom>
        </p:spPr>
      </p:pic>
      <p:pic>
        <p:nvPicPr>
          <p:cNvPr id="3" name="Picture 2">
            <a:extLst>
              <a:ext uri="{FF2B5EF4-FFF2-40B4-BE49-F238E27FC236}">
                <a16:creationId xmlns:a16="http://schemas.microsoft.com/office/drawing/2014/main" id="{4830BA63-C131-0205-44AC-06E3AF7C4923}"/>
              </a:ext>
            </a:extLst>
          </p:cNvPr>
          <p:cNvPicPr>
            <a:picLocks noChangeAspect="1"/>
          </p:cNvPicPr>
          <p:nvPr/>
        </p:nvPicPr>
        <p:blipFill>
          <a:blip r:embed="rId3"/>
          <a:stretch>
            <a:fillRect/>
          </a:stretch>
        </p:blipFill>
        <p:spPr>
          <a:xfrm>
            <a:off x="0" y="2183055"/>
            <a:ext cx="4235116" cy="1584247"/>
          </a:xfrm>
          <a:prstGeom prst="rect">
            <a:avLst/>
          </a:prstGeom>
        </p:spPr>
      </p:pic>
      <p:pic>
        <p:nvPicPr>
          <p:cNvPr id="4" name="Picture 3">
            <a:extLst>
              <a:ext uri="{FF2B5EF4-FFF2-40B4-BE49-F238E27FC236}">
                <a16:creationId xmlns:a16="http://schemas.microsoft.com/office/drawing/2014/main" id="{AD1FF2B9-085B-7D62-15C6-B90B7ED4D5BD}"/>
              </a:ext>
            </a:extLst>
          </p:cNvPr>
          <p:cNvPicPr>
            <a:picLocks noChangeAspect="1"/>
          </p:cNvPicPr>
          <p:nvPr/>
        </p:nvPicPr>
        <p:blipFill>
          <a:blip r:embed="rId4"/>
          <a:stretch>
            <a:fillRect/>
          </a:stretch>
        </p:blipFill>
        <p:spPr>
          <a:xfrm>
            <a:off x="48727" y="3686070"/>
            <a:ext cx="4137661" cy="1647257"/>
          </a:xfrm>
          <a:prstGeom prst="rect">
            <a:avLst/>
          </a:prstGeom>
        </p:spPr>
      </p:pic>
      <p:pic>
        <p:nvPicPr>
          <p:cNvPr id="5" name="Picture 4">
            <a:extLst>
              <a:ext uri="{FF2B5EF4-FFF2-40B4-BE49-F238E27FC236}">
                <a16:creationId xmlns:a16="http://schemas.microsoft.com/office/drawing/2014/main" id="{AE5E6142-4AE5-A37D-09BF-6CD4C60C0649}"/>
              </a:ext>
            </a:extLst>
          </p:cNvPr>
          <p:cNvPicPr>
            <a:picLocks noChangeAspect="1"/>
          </p:cNvPicPr>
          <p:nvPr/>
        </p:nvPicPr>
        <p:blipFill>
          <a:blip r:embed="rId5"/>
          <a:stretch>
            <a:fillRect/>
          </a:stretch>
        </p:blipFill>
        <p:spPr>
          <a:xfrm>
            <a:off x="41231" y="5133514"/>
            <a:ext cx="4152652" cy="1702828"/>
          </a:xfrm>
          <a:prstGeom prst="rect">
            <a:avLst/>
          </a:prstGeom>
        </p:spPr>
      </p:pic>
      <p:pic>
        <p:nvPicPr>
          <p:cNvPr id="6" name="Picture 5">
            <a:extLst>
              <a:ext uri="{FF2B5EF4-FFF2-40B4-BE49-F238E27FC236}">
                <a16:creationId xmlns:a16="http://schemas.microsoft.com/office/drawing/2014/main" id="{D96D653A-2856-4E2B-F49C-D29A9B20D9D4}"/>
              </a:ext>
            </a:extLst>
          </p:cNvPr>
          <p:cNvPicPr>
            <a:picLocks noChangeAspect="1"/>
          </p:cNvPicPr>
          <p:nvPr/>
        </p:nvPicPr>
        <p:blipFill>
          <a:blip r:embed="rId6"/>
          <a:stretch>
            <a:fillRect/>
          </a:stretch>
        </p:blipFill>
        <p:spPr>
          <a:xfrm>
            <a:off x="7725227" y="44869"/>
            <a:ext cx="4466773" cy="1724460"/>
          </a:xfrm>
          <a:prstGeom prst="rect">
            <a:avLst/>
          </a:prstGeom>
        </p:spPr>
      </p:pic>
      <p:pic>
        <p:nvPicPr>
          <p:cNvPr id="7" name="Picture 6">
            <a:extLst>
              <a:ext uri="{FF2B5EF4-FFF2-40B4-BE49-F238E27FC236}">
                <a16:creationId xmlns:a16="http://schemas.microsoft.com/office/drawing/2014/main" id="{AE40BBA7-A95B-8B6F-03CB-9403867B573C}"/>
              </a:ext>
            </a:extLst>
          </p:cNvPr>
          <p:cNvPicPr>
            <a:picLocks noChangeAspect="1"/>
          </p:cNvPicPr>
          <p:nvPr/>
        </p:nvPicPr>
        <p:blipFill>
          <a:blip r:embed="rId7"/>
          <a:stretch>
            <a:fillRect/>
          </a:stretch>
        </p:blipFill>
        <p:spPr>
          <a:xfrm>
            <a:off x="7956884" y="1769329"/>
            <a:ext cx="4235116" cy="1618616"/>
          </a:xfrm>
          <a:prstGeom prst="rect">
            <a:avLst/>
          </a:prstGeom>
        </p:spPr>
      </p:pic>
      <p:pic>
        <p:nvPicPr>
          <p:cNvPr id="8" name="Picture 7">
            <a:extLst>
              <a:ext uri="{FF2B5EF4-FFF2-40B4-BE49-F238E27FC236}">
                <a16:creationId xmlns:a16="http://schemas.microsoft.com/office/drawing/2014/main" id="{2EB5CB9D-F8F9-349E-2674-0CA96965BDAF}"/>
              </a:ext>
            </a:extLst>
          </p:cNvPr>
          <p:cNvPicPr>
            <a:picLocks noChangeAspect="1"/>
          </p:cNvPicPr>
          <p:nvPr/>
        </p:nvPicPr>
        <p:blipFill>
          <a:blip r:embed="rId8"/>
          <a:stretch>
            <a:fillRect/>
          </a:stretch>
        </p:blipFill>
        <p:spPr>
          <a:xfrm>
            <a:off x="9075214" y="3319918"/>
            <a:ext cx="2385665" cy="1789249"/>
          </a:xfrm>
          <a:prstGeom prst="rect">
            <a:avLst/>
          </a:prstGeom>
        </p:spPr>
      </p:pic>
      <p:pic>
        <p:nvPicPr>
          <p:cNvPr id="9" name="Picture 8">
            <a:extLst>
              <a:ext uri="{FF2B5EF4-FFF2-40B4-BE49-F238E27FC236}">
                <a16:creationId xmlns:a16="http://schemas.microsoft.com/office/drawing/2014/main" id="{563EB2FF-66CA-43A8-3776-92B56E632F7F}"/>
              </a:ext>
            </a:extLst>
          </p:cNvPr>
          <p:cNvPicPr>
            <a:picLocks noChangeAspect="1"/>
          </p:cNvPicPr>
          <p:nvPr/>
        </p:nvPicPr>
        <p:blipFill>
          <a:blip r:embed="rId9"/>
          <a:stretch>
            <a:fillRect/>
          </a:stretch>
        </p:blipFill>
        <p:spPr>
          <a:xfrm>
            <a:off x="7433340" y="5041140"/>
            <a:ext cx="4709934" cy="1789249"/>
          </a:xfrm>
          <a:prstGeom prst="rect">
            <a:avLst/>
          </a:prstGeom>
        </p:spPr>
      </p:pic>
    </p:spTree>
    <p:extLst>
      <p:ext uri="{BB962C8B-B14F-4D97-AF65-F5344CB8AC3E}">
        <p14:creationId xmlns:p14="http://schemas.microsoft.com/office/powerpoint/2010/main" val="303311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FFE29-7809-C8FF-BF59-E041F7029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97A6B-F4E2-3BF6-613D-1FAA07748ED3}"/>
              </a:ext>
            </a:extLst>
          </p:cNvPr>
          <p:cNvSpPr>
            <a:spLocks noGrp="1"/>
          </p:cNvSpPr>
          <p:nvPr>
            <p:ph type="ctrTitle"/>
          </p:nvPr>
        </p:nvSpPr>
        <p:spPr>
          <a:xfrm>
            <a:off x="866836" y="1797455"/>
            <a:ext cx="8947723" cy="2768997"/>
          </a:xfrm>
        </p:spPr>
        <p:txBody>
          <a:bodyPr/>
          <a:lstStyle/>
          <a:p>
            <a:r>
              <a:rPr lang="en-US" altLang="zh-CN" dirty="0"/>
              <a:t>Week 4</a:t>
            </a:r>
            <a:br>
              <a:rPr lang="en-US" altLang="zh-CN" dirty="0"/>
            </a:br>
            <a:r>
              <a:rPr lang="en-US" altLang="zh-CN" dirty="0"/>
              <a:t>Tai Chi Movement 4 &amp; revision</a:t>
            </a:r>
            <a:br>
              <a:rPr lang="en-US" altLang="zh-CN" dirty="0"/>
            </a:br>
            <a:br>
              <a:rPr lang="en-US" altLang="zh-CN" dirty="0"/>
            </a:br>
            <a:r>
              <a:rPr lang="en-US" altLang="zh-CN" dirty="0"/>
              <a:t>1 Summer Movement</a:t>
            </a:r>
            <a:br>
              <a:rPr lang="en-US" altLang="zh-CN" dirty="0"/>
            </a:br>
            <a:br>
              <a:rPr lang="en-US" altLang="zh-CN" dirty="0"/>
            </a:br>
            <a:endParaRPr lang="zh-CN" altLang="en-US" dirty="0"/>
          </a:p>
        </p:txBody>
      </p:sp>
    </p:spTree>
    <p:extLst>
      <p:ext uri="{BB962C8B-B14F-4D97-AF65-F5344CB8AC3E}">
        <p14:creationId xmlns:p14="http://schemas.microsoft.com/office/powerpoint/2010/main" val="1125875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D19CC-D66B-7078-065E-00E0F261E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60F8B9-C745-BEDA-93A8-991F2479223E}"/>
              </a:ext>
            </a:extLst>
          </p:cNvPr>
          <p:cNvSpPr>
            <a:spLocks noGrp="1"/>
          </p:cNvSpPr>
          <p:nvPr>
            <p:ph type="title"/>
          </p:nvPr>
        </p:nvSpPr>
        <p:spPr>
          <a:xfrm>
            <a:off x="180104" y="120361"/>
            <a:ext cx="9883327" cy="577743"/>
          </a:xfrm>
        </p:spPr>
        <p:txBody>
          <a:bodyPr/>
          <a:lstStyle/>
          <a:p>
            <a:r>
              <a:rPr lang="en-GB" altLang="zh-CN" dirty="0"/>
              <a:t>Illustration of the fourth </a:t>
            </a:r>
            <a:r>
              <a:rPr lang="en-GB" altLang="zh-CN" dirty="0" err="1"/>
              <a:t>mo</a:t>
            </a:r>
            <a:r>
              <a:rPr lang="en-US" altLang="zh-CN" dirty="0"/>
              <a:t>v</a:t>
            </a:r>
            <a:r>
              <a:rPr lang="en-GB" altLang="zh-CN" dirty="0" err="1"/>
              <a:t>ement</a:t>
            </a:r>
            <a:r>
              <a:rPr lang="en-GB" altLang="zh-CN" dirty="0"/>
              <a:t> </a:t>
            </a:r>
            <a:r>
              <a:rPr lang="zh-CN" altLang="zh-CN" dirty="0"/>
              <a:t>云手</a:t>
            </a:r>
            <a:r>
              <a:rPr lang="en-GB" altLang="zh-CN" dirty="0"/>
              <a:t>Cloud hands.</a:t>
            </a:r>
            <a:endParaRPr lang="en-GB" dirty="0"/>
          </a:p>
        </p:txBody>
      </p:sp>
      <p:pic>
        <p:nvPicPr>
          <p:cNvPr id="3" name="Picture 2">
            <a:extLst>
              <a:ext uri="{FF2B5EF4-FFF2-40B4-BE49-F238E27FC236}">
                <a16:creationId xmlns:a16="http://schemas.microsoft.com/office/drawing/2014/main" id="{1BD42472-9824-A3D7-E522-952669282426}"/>
              </a:ext>
            </a:extLst>
          </p:cNvPr>
          <p:cNvPicPr>
            <a:picLocks noChangeAspect="1"/>
          </p:cNvPicPr>
          <p:nvPr/>
        </p:nvPicPr>
        <p:blipFill rotWithShape="1">
          <a:blip r:embed="rId2"/>
          <a:srcRect l="51231" t="60888" r="14061" b="21742"/>
          <a:stretch>
            <a:fillRect/>
          </a:stretch>
        </p:blipFill>
        <p:spPr bwMode="auto">
          <a:xfrm>
            <a:off x="891218" y="854241"/>
            <a:ext cx="10069247" cy="3358943"/>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64BB203E-6336-1381-E259-25845045E8FA}"/>
              </a:ext>
            </a:extLst>
          </p:cNvPr>
          <p:cNvPicPr>
            <a:picLocks noChangeAspect="1"/>
          </p:cNvPicPr>
          <p:nvPr/>
        </p:nvPicPr>
        <p:blipFill rotWithShape="1">
          <a:blip r:embed="rId3"/>
          <a:srcRect l="13521" t="27703" r="52128" b="58695"/>
          <a:stretch>
            <a:fillRect/>
          </a:stretch>
        </p:blipFill>
        <p:spPr bwMode="auto">
          <a:xfrm>
            <a:off x="891217" y="3789251"/>
            <a:ext cx="10069248" cy="26578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19338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1FECE-6CB5-6531-41F4-AE7BF6FE6D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E17617-428D-9E3F-C3EA-2D5EC92DDD2C}"/>
              </a:ext>
            </a:extLst>
          </p:cNvPr>
          <p:cNvSpPr>
            <a:spLocks noGrp="1"/>
          </p:cNvSpPr>
          <p:nvPr>
            <p:ph type="title"/>
          </p:nvPr>
        </p:nvSpPr>
        <p:spPr>
          <a:xfrm>
            <a:off x="577470" y="161728"/>
            <a:ext cx="9781873" cy="613776"/>
          </a:xfrm>
        </p:spPr>
        <p:txBody>
          <a:bodyPr/>
          <a:lstStyle/>
          <a:p>
            <a:r>
              <a:rPr lang="en-US" altLang="zh-CN" dirty="0"/>
              <a:t>Practice tips </a:t>
            </a:r>
            <a:endParaRPr lang="zh-CN" altLang="en-US" dirty="0"/>
          </a:p>
        </p:txBody>
      </p:sp>
      <p:sp>
        <p:nvSpPr>
          <p:cNvPr id="3" name="Content Placeholder 2">
            <a:extLst>
              <a:ext uri="{FF2B5EF4-FFF2-40B4-BE49-F238E27FC236}">
                <a16:creationId xmlns:a16="http://schemas.microsoft.com/office/drawing/2014/main" id="{26B0FB54-6366-71A0-BD91-68689DA45693}"/>
              </a:ext>
            </a:extLst>
          </p:cNvPr>
          <p:cNvSpPr>
            <a:spLocks noGrp="1"/>
          </p:cNvSpPr>
          <p:nvPr>
            <p:ph idx="1"/>
          </p:nvPr>
        </p:nvSpPr>
        <p:spPr>
          <a:xfrm>
            <a:off x="357550" y="937329"/>
            <a:ext cx="11737993" cy="5920671"/>
          </a:xfrm>
        </p:spPr>
        <p:txBody>
          <a:bodyPr/>
          <a:lstStyle/>
          <a:p>
            <a:r>
              <a:rPr lang="zh-CN" altLang="en-GB" b="1" dirty="0"/>
              <a:t>云手 </a:t>
            </a:r>
            <a:r>
              <a:rPr lang="en-GB" altLang="zh-CN" b="1" dirty="0"/>
              <a:t>(Yún </a:t>
            </a:r>
            <a:r>
              <a:rPr lang="en-GB" altLang="zh-CN" b="1" dirty="0" err="1"/>
              <a:t>Shǒu</a:t>
            </a:r>
            <a:r>
              <a:rPr lang="en-GB" altLang="zh-CN" b="1" dirty="0"/>
              <a:t> – Cloud Hands)</a:t>
            </a:r>
          </a:p>
          <a:p>
            <a:r>
              <a:rPr lang="en-GB" altLang="zh-CN" b="1" dirty="0"/>
              <a:t>Key Points</a:t>
            </a:r>
          </a:p>
          <a:p>
            <a:r>
              <a:rPr lang="en-GB" altLang="zh-CN" dirty="0"/>
              <a:t>Movement is continuous and circular, like clouds drifting across the sky.</a:t>
            </a:r>
          </a:p>
          <a:p>
            <a:r>
              <a:rPr lang="en-GB" altLang="zh-CN" dirty="0"/>
              <a:t>The waist (</a:t>
            </a:r>
            <a:r>
              <a:rPr lang="zh-CN" altLang="en-GB" dirty="0"/>
              <a:t>胯 </a:t>
            </a:r>
            <a:r>
              <a:rPr lang="en-GB" altLang="zh-CN" dirty="0"/>
              <a:t>/ </a:t>
            </a:r>
            <a:r>
              <a:rPr lang="en-GB" altLang="zh-CN" dirty="0" err="1"/>
              <a:t>kuà</a:t>
            </a:r>
            <a:r>
              <a:rPr lang="en-GB" altLang="zh-CN" dirty="0"/>
              <a:t>) leads the motion — hands follow the rotation of the torso.</a:t>
            </a:r>
          </a:p>
          <a:p>
            <a:r>
              <a:rPr lang="en-GB" altLang="zh-CN" dirty="0"/>
              <a:t>Hands move horizontally at chest level, maintaining a smooth, coordinated flow with steps.</a:t>
            </a:r>
          </a:p>
          <a:p>
            <a:r>
              <a:rPr lang="en-GB" altLang="zh-CN" dirty="0"/>
              <a:t>Body weight shifts evenly from one leg to the other; feet remain rooted, steps light and agile.</a:t>
            </a:r>
          </a:p>
          <a:p>
            <a:r>
              <a:rPr lang="en-GB" altLang="zh-CN" dirty="0"/>
              <a:t>Shoulders and elbows stay relaxed, wrists soft.</a:t>
            </a:r>
          </a:p>
          <a:p>
            <a:r>
              <a:rPr lang="en-GB" altLang="zh-CN" b="1" dirty="0"/>
              <a:t>Intended Benefits</a:t>
            </a:r>
          </a:p>
          <a:p>
            <a:r>
              <a:rPr lang="en-GB" altLang="zh-CN" dirty="0"/>
              <a:t>Improves coordination between upper and lower body.</a:t>
            </a:r>
          </a:p>
          <a:p>
            <a:r>
              <a:rPr lang="en-GB" altLang="zh-CN" dirty="0"/>
              <a:t>Enhances waist flexibility and control (core movement).</a:t>
            </a:r>
          </a:p>
          <a:p>
            <a:r>
              <a:rPr lang="en-GB" altLang="zh-CN" dirty="0"/>
              <a:t>Trains smooth, even breathing and calm mental focus.</a:t>
            </a:r>
          </a:p>
          <a:p>
            <a:r>
              <a:rPr lang="en-GB" altLang="zh-CN" dirty="0"/>
              <a:t>Promotes balance and fluid transitions.</a:t>
            </a:r>
          </a:p>
          <a:p>
            <a:pPr marL="0" indent="0">
              <a:buNone/>
            </a:pPr>
            <a:endParaRPr lang="en-GB" altLang="zh-CN" dirty="0"/>
          </a:p>
          <a:p>
            <a:pPr marL="0" indent="0">
              <a:buNone/>
            </a:pPr>
            <a:r>
              <a:rPr lang="en-US" altLang="zh-CN" dirty="0"/>
              <a:t>        -</a:t>
            </a:r>
            <a:endParaRPr lang="en-GB" altLang="zh-CN" dirty="0"/>
          </a:p>
        </p:txBody>
      </p:sp>
    </p:spTree>
    <p:extLst>
      <p:ext uri="{BB962C8B-B14F-4D97-AF65-F5344CB8AC3E}">
        <p14:creationId xmlns:p14="http://schemas.microsoft.com/office/powerpoint/2010/main" val="1868489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F6052-BBA1-F342-CC96-48F23E0ADE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F7B67EA-56A1-AF53-B2F6-2E59AFD0E642}"/>
              </a:ext>
            </a:extLst>
          </p:cNvPr>
          <p:cNvSpPr txBox="1"/>
          <p:nvPr/>
        </p:nvSpPr>
        <p:spPr>
          <a:xfrm>
            <a:off x="225466" y="110128"/>
            <a:ext cx="10822329" cy="830997"/>
          </a:xfrm>
          <a:prstGeom prst="rect">
            <a:avLst/>
          </a:prstGeom>
          <a:noFill/>
        </p:spPr>
        <p:txBody>
          <a:bodyPr wrap="square" rtlCol="0">
            <a:spAutoFit/>
          </a:bodyPr>
          <a:lstStyle/>
          <a:p>
            <a:r>
              <a:rPr lang="en-US" altLang="zh-CN" sz="2400" b="1" dirty="0">
                <a:solidFill>
                  <a:schemeClr val="accent6">
                    <a:lumMod val="10000"/>
                  </a:schemeClr>
                </a:solidFill>
              </a:rPr>
              <a:t>3. </a:t>
            </a:r>
            <a:r>
              <a:rPr lang="zh-CN" altLang="en-US" sz="2400" b="1" dirty="0">
                <a:solidFill>
                  <a:schemeClr val="accent6">
                    <a:lumMod val="10000"/>
                  </a:schemeClr>
                </a:solidFill>
              </a:rPr>
              <a:t>芒种掌托天门式 </a:t>
            </a:r>
            <a:r>
              <a:rPr lang="en-GB" altLang="zh-CN" sz="2400" i="1" dirty="0" err="1">
                <a:solidFill>
                  <a:schemeClr val="accent6">
                    <a:lumMod val="10000"/>
                  </a:schemeClr>
                </a:solidFill>
              </a:rPr>
              <a:t>Mángzhòng</a:t>
            </a:r>
            <a:r>
              <a:rPr lang="en-GB" altLang="zh-CN" sz="2400" i="1" dirty="0">
                <a:solidFill>
                  <a:schemeClr val="accent6">
                    <a:lumMod val="10000"/>
                  </a:schemeClr>
                </a:solidFill>
              </a:rPr>
              <a:t> </a:t>
            </a:r>
            <a:r>
              <a:rPr lang="en-GB" altLang="zh-CN" sz="2400" i="1" dirty="0" err="1">
                <a:solidFill>
                  <a:schemeClr val="accent6">
                    <a:lumMod val="10000"/>
                  </a:schemeClr>
                </a:solidFill>
              </a:rPr>
              <a:t>zhǎng</a:t>
            </a:r>
            <a:r>
              <a:rPr lang="en-GB" altLang="zh-CN" sz="2400" i="1" dirty="0">
                <a:solidFill>
                  <a:schemeClr val="accent6">
                    <a:lumMod val="10000"/>
                  </a:schemeClr>
                </a:solidFill>
              </a:rPr>
              <a:t> </a:t>
            </a:r>
            <a:r>
              <a:rPr lang="en-GB" altLang="zh-CN" sz="2400" i="1" dirty="0" err="1">
                <a:solidFill>
                  <a:schemeClr val="accent6">
                    <a:lumMod val="10000"/>
                  </a:schemeClr>
                </a:solidFill>
              </a:rPr>
              <a:t>tuō</a:t>
            </a:r>
            <a:r>
              <a:rPr lang="en-GB" altLang="zh-CN" sz="2400" i="1" dirty="0">
                <a:solidFill>
                  <a:schemeClr val="accent6">
                    <a:lumMod val="10000"/>
                  </a:schemeClr>
                </a:solidFill>
              </a:rPr>
              <a:t> </a:t>
            </a:r>
            <a:r>
              <a:rPr lang="en-GB" altLang="zh-CN" sz="2400" i="1" dirty="0" err="1">
                <a:solidFill>
                  <a:schemeClr val="accent6">
                    <a:lumMod val="10000"/>
                  </a:schemeClr>
                </a:solidFill>
              </a:rPr>
              <a:t>tiānmén</a:t>
            </a:r>
            <a:r>
              <a:rPr lang="en-GB" altLang="zh-CN" sz="2400" i="1" dirty="0">
                <a:solidFill>
                  <a:schemeClr val="accent6">
                    <a:lumMod val="10000"/>
                  </a:schemeClr>
                </a:solidFill>
              </a:rPr>
              <a:t> </a:t>
            </a:r>
            <a:r>
              <a:rPr lang="en-GB" altLang="zh-CN" sz="2400" i="1" dirty="0" err="1">
                <a:solidFill>
                  <a:schemeClr val="accent6">
                    <a:lumMod val="10000"/>
                  </a:schemeClr>
                </a:solidFill>
              </a:rPr>
              <a:t>shì</a:t>
            </a:r>
            <a:r>
              <a:rPr lang="en-GB" altLang="zh-CN" sz="2400" i="1" dirty="0">
                <a:solidFill>
                  <a:schemeClr val="accent6">
                    <a:lumMod val="10000"/>
                  </a:schemeClr>
                </a:solidFill>
              </a:rPr>
              <a:t> </a:t>
            </a:r>
            <a:r>
              <a:rPr lang="en-GB" altLang="zh-CN" sz="2400" b="1" dirty="0">
                <a:solidFill>
                  <a:schemeClr val="accent6">
                    <a:lumMod val="10000"/>
                  </a:schemeClr>
                </a:solidFill>
              </a:rPr>
              <a:t>Grain in Ear: </a:t>
            </a:r>
            <a:r>
              <a:rPr lang="en-GB" altLang="zh-CN" sz="2400" i="1" dirty="0">
                <a:solidFill>
                  <a:schemeClr val="accent6">
                    <a:lumMod val="10000"/>
                  </a:schemeClr>
                </a:solidFill>
              </a:rPr>
              <a:t>Palms Supporting the Gate of Heaven</a:t>
            </a:r>
            <a:r>
              <a:rPr lang="en-GB" altLang="zh-CN" sz="2400" dirty="0">
                <a:solidFill>
                  <a:schemeClr val="accent6">
                    <a:lumMod val="10000"/>
                  </a:schemeClr>
                </a:solidFill>
              </a:rPr>
              <a:t> </a:t>
            </a:r>
            <a:endParaRPr lang="zh-CN" altLang="en-US" dirty="0"/>
          </a:p>
        </p:txBody>
      </p:sp>
      <p:pic>
        <p:nvPicPr>
          <p:cNvPr id="4" name="Picture 3" descr="A person in a black and red robe&#10;&#10;AI-generated content may be incorrect.">
            <a:extLst>
              <a:ext uri="{FF2B5EF4-FFF2-40B4-BE49-F238E27FC236}">
                <a16:creationId xmlns:a16="http://schemas.microsoft.com/office/drawing/2014/main" id="{E902981C-3CC5-0056-3859-1E1F8F048D2D}"/>
              </a:ext>
            </a:extLst>
          </p:cNvPr>
          <p:cNvPicPr>
            <a:picLocks noChangeAspect="1"/>
          </p:cNvPicPr>
          <p:nvPr/>
        </p:nvPicPr>
        <p:blipFill>
          <a:blip r:embed="rId2">
            <a:extLst>
              <a:ext uri="{28A0092B-C50C-407E-A947-70E740481C1C}">
                <a14:useLocalDpi xmlns:a14="http://schemas.microsoft.com/office/drawing/2010/main" val="0"/>
              </a:ext>
            </a:extLst>
          </a:blip>
          <a:srcRect l="19048" t="20084" r="55411" b="51223"/>
          <a:stretch>
            <a:fillRect/>
          </a:stretch>
        </p:blipFill>
        <p:spPr>
          <a:xfrm>
            <a:off x="225466" y="994177"/>
            <a:ext cx="1666754" cy="2648112"/>
          </a:xfrm>
          <a:prstGeom prst="rect">
            <a:avLst/>
          </a:prstGeom>
        </p:spPr>
      </p:pic>
      <p:pic>
        <p:nvPicPr>
          <p:cNvPr id="6" name="Picture 5" descr="A person in a black and red robe&#10;&#10;AI-generated content may be incorrect.">
            <a:extLst>
              <a:ext uri="{FF2B5EF4-FFF2-40B4-BE49-F238E27FC236}">
                <a16:creationId xmlns:a16="http://schemas.microsoft.com/office/drawing/2014/main" id="{4AEA4581-4451-2AE0-3FDD-64EACB3B7432}"/>
              </a:ext>
            </a:extLst>
          </p:cNvPr>
          <p:cNvPicPr>
            <a:picLocks noChangeAspect="1"/>
          </p:cNvPicPr>
          <p:nvPr/>
        </p:nvPicPr>
        <p:blipFill>
          <a:blip r:embed="rId2">
            <a:extLst>
              <a:ext uri="{28A0092B-C50C-407E-A947-70E740481C1C}">
                <a14:useLocalDpi xmlns:a14="http://schemas.microsoft.com/office/drawing/2010/main" val="0"/>
              </a:ext>
            </a:extLst>
          </a:blip>
          <a:srcRect l="43396" t="28186" r="25811" b="48692"/>
          <a:stretch>
            <a:fillRect/>
          </a:stretch>
        </p:blipFill>
        <p:spPr>
          <a:xfrm>
            <a:off x="1892220" y="994176"/>
            <a:ext cx="2450678" cy="2602657"/>
          </a:xfrm>
          <a:prstGeom prst="rect">
            <a:avLst/>
          </a:prstGeom>
        </p:spPr>
      </p:pic>
      <p:pic>
        <p:nvPicPr>
          <p:cNvPr id="8" name="Picture 7" descr="A person in a black and red robe&#10;&#10;AI-generated content may be incorrect.">
            <a:extLst>
              <a:ext uri="{FF2B5EF4-FFF2-40B4-BE49-F238E27FC236}">
                <a16:creationId xmlns:a16="http://schemas.microsoft.com/office/drawing/2014/main" id="{C99F80D8-DCA8-0CB9-47D3-98BF4F4FF2C0}"/>
              </a:ext>
            </a:extLst>
          </p:cNvPr>
          <p:cNvPicPr>
            <a:picLocks noChangeAspect="1"/>
          </p:cNvPicPr>
          <p:nvPr/>
        </p:nvPicPr>
        <p:blipFill>
          <a:blip r:embed="rId2">
            <a:extLst>
              <a:ext uri="{28A0092B-C50C-407E-A947-70E740481C1C}">
                <a14:useLocalDpi xmlns:a14="http://schemas.microsoft.com/office/drawing/2010/main" val="0"/>
              </a:ext>
            </a:extLst>
          </a:blip>
          <a:srcRect l="43873" t="51814" r="25572" b="23797"/>
          <a:stretch>
            <a:fillRect/>
          </a:stretch>
        </p:blipFill>
        <p:spPr>
          <a:xfrm>
            <a:off x="4294207" y="994174"/>
            <a:ext cx="2345732" cy="2648111"/>
          </a:xfrm>
          <a:prstGeom prst="rect">
            <a:avLst/>
          </a:prstGeom>
        </p:spPr>
      </p:pic>
      <p:pic>
        <p:nvPicPr>
          <p:cNvPr id="10" name="Picture 9" descr="A person in a black and red robe&#10;&#10;AI-generated content may be incorrect.">
            <a:extLst>
              <a:ext uri="{FF2B5EF4-FFF2-40B4-BE49-F238E27FC236}">
                <a16:creationId xmlns:a16="http://schemas.microsoft.com/office/drawing/2014/main" id="{173D6AC8-C671-1056-5B87-A9F799B3CF8C}"/>
              </a:ext>
            </a:extLst>
          </p:cNvPr>
          <p:cNvPicPr>
            <a:picLocks noChangeAspect="1"/>
          </p:cNvPicPr>
          <p:nvPr/>
        </p:nvPicPr>
        <p:blipFill>
          <a:blip r:embed="rId3">
            <a:extLst>
              <a:ext uri="{28A0092B-C50C-407E-A947-70E740481C1C}">
                <a14:useLocalDpi xmlns:a14="http://schemas.microsoft.com/office/drawing/2010/main" val="0"/>
              </a:ext>
            </a:extLst>
          </a:blip>
          <a:srcRect l="39338" t="27511" r="21515" b="34852"/>
          <a:stretch>
            <a:fillRect/>
          </a:stretch>
        </p:blipFill>
        <p:spPr>
          <a:xfrm>
            <a:off x="6639939" y="994174"/>
            <a:ext cx="1898250" cy="2581156"/>
          </a:xfrm>
          <a:prstGeom prst="rect">
            <a:avLst/>
          </a:prstGeom>
        </p:spPr>
      </p:pic>
      <p:pic>
        <p:nvPicPr>
          <p:cNvPr id="12" name="Picture 11" descr="A person in a black and red robe&#10;&#10;AI-generated content may be incorrect.">
            <a:extLst>
              <a:ext uri="{FF2B5EF4-FFF2-40B4-BE49-F238E27FC236}">
                <a16:creationId xmlns:a16="http://schemas.microsoft.com/office/drawing/2014/main" id="{948972CF-30DF-DC6E-744E-DD39681550B1}"/>
              </a:ext>
            </a:extLst>
          </p:cNvPr>
          <p:cNvPicPr>
            <a:picLocks noChangeAspect="1"/>
          </p:cNvPicPr>
          <p:nvPr/>
        </p:nvPicPr>
        <p:blipFill>
          <a:blip r:embed="rId4">
            <a:extLst>
              <a:ext uri="{28A0092B-C50C-407E-A947-70E740481C1C}">
                <a14:useLocalDpi xmlns:a14="http://schemas.microsoft.com/office/drawing/2010/main" val="0"/>
              </a:ext>
            </a:extLst>
          </a:blip>
          <a:srcRect l="20958" t="23164" r="21276" b="45485"/>
          <a:stretch>
            <a:fillRect/>
          </a:stretch>
        </p:blipFill>
        <p:spPr>
          <a:xfrm>
            <a:off x="5775767" y="3429000"/>
            <a:ext cx="4336310" cy="3328388"/>
          </a:xfrm>
          <a:prstGeom prst="rect">
            <a:avLst/>
          </a:prstGeom>
        </p:spPr>
      </p:pic>
      <p:pic>
        <p:nvPicPr>
          <p:cNvPr id="14" name="Picture 13" descr="A person in a black and red robe&#10;&#10;AI-generated content may be incorrect.">
            <a:extLst>
              <a:ext uri="{FF2B5EF4-FFF2-40B4-BE49-F238E27FC236}">
                <a16:creationId xmlns:a16="http://schemas.microsoft.com/office/drawing/2014/main" id="{C5307198-6AC7-6AF7-1DAB-C71606D7E4F7}"/>
              </a:ext>
            </a:extLst>
          </p:cNvPr>
          <p:cNvPicPr>
            <a:picLocks noChangeAspect="1"/>
          </p:cNvPicPr>
          <p:nvPr/>
        </p:nvPicPr>
        <p:blipFill>
          <a:blip r:embed="rId4">
            <a:extLst>
              <a:ext uri="{28A0092B-C50C-407E-A947-70E740481C1C}">
                <a14:useLocalDpi xmlns:a14="http://schemas.microsoft.com/office/drawing/2010/main" val="0"/>
              </a:ext>
            </a:extLst>
          </a:blip>
          <a:srcRect l="56524" t="55190" r="22470" b="15949"/>
          <a:stretch>
            <a:fillRect/>
          </a:stretch>
        </p:blipFill>
        <p:spPr>
          <a:xfrm>
            <a:off x="10262548" y="3429000"/>
            <a:ext cx="1747776" cy="3396242"/>
          </a:xfrm>
          <a:prstGeom prst="rect">
            <a:avLst/>
          </a:prstGeom>
        </p:spPr>
      </p:pic>
    </p:spTree>
    <p:extLst>
      <p:ext uri="{BB962C8B-B14F-4D97-AF65-F5344CB8AC3E}">
        <p14:creationId xmlns:p14="http://schemas.microsoft.com/office/powerpoint/2010/main" val="3464350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EB101-1617-7EFB-D671-5C918B364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2538F2-7410-102E-A535-88F028C55805}"/>
              </a:ext>
            </a:extLst>
          </p:cNvPr>
          <p:cNvSpPr>
            <a:spLocks noGrp="1"/>
          </p:cNvSpPr>
          <p:nvPr>
            <p:ph type="ctrTitle"/>
          </p:nvPr>
        </p:nvSpPr>
        <p:spPr>
          <a:xfrm>
            <a:off x="866836" y="1797455"/>
            <a:ext cx="8947723" cy="2768997"/>
          </a:xfrm>
        </p:spPr>
        <p:txBody>
          <a:bodyPr/>
          <a:lstStyle/>
          <a:p>
            <a:r>
              <a:rPr lang="en-US" altLang="zh-CN" dirty="0"/>
              <a:t>Week 5</a:t>
            </a:r>
            <a:br>
              <a:rPr lang="en-US" altLang="zh-CN" dirty="0"/>
            </a:br>
            <a:r>
              <a:rPr lang="en-US" altLang="zh-CN" dirty="0"/>
              <a:t>Tai Chi Movements 5 &amp; 6</a:t>
            </a:r>
            <a:br>
              <a:rPr lang="en-US" altLang="zh-CN" dirty="0"/>
            </a:br>
            <a:br>
              <a:rPr lang="en-US" altLang="zh-CN" dirty="0"/>
            </a:br>
            <a:r>
              <a:rPr lang="en-US" altLang="zh-CN" dirty="0"/>
              <a:t>2 Summer Movements</a:t>
            </a:r>
            <a:br>
              <a:rPr lang="en-US" altLang="zh-CN" dirty="0"/>
            </a:br>
            <a:br>
              <a:rPr lang="en-US" altLang="zh-CN" dirty="0"/>
            </a:br>
            <a:endParaRPr lang="zh-CN" altLang="en-US" dirty="0"/>
          </a:p>
        </p:txBody>
      </p:sp>
    </p:spTree>
    <p:extLst>
      <p:ext uri="{BB962C8B-B14F-4D97-AF65-F5344CB8AC3E}">
        <p14:creationId xmlns:p14="http://schemas.microsoft.com/office/powerpoint/2010/main" val="2015589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B0630-1986-0468-9913-99856D8FD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38DCB-95A0-6EAB-F989-AA19E51C84B9}"/>
              </a:ext>
            </a:extLst>
          </p:cNvPr>
          <p:cNvSpPr>
            <a:spLocks noGrp="1"/>
          </p:cNvSpPr>
          <p:nvPr>
            <p:ph type="title"/>
          </p:nvPr>
        </p:nvSpPr>
        <p:spPr>
          <a:xfrm>
            <a:off x="180104" y="120361"/>
            <a:ext cx="11498752" cy="577743"/>
          </a:xfrm>
        </p:spPr>
        <p:txBody>
          <a:bodyPr/>
          <a:lstStyle/>
          <a:p>
            <a:r>
              <a:rPr lang="en-GB" altLang="zh-CN" dirty="0"/>
              <a:t>Illustration of the fifth </a:t>
            </a:r>
            <a:r>
              <a:rPr lang="en-GB" altLang="zh-CN" dirty="0" err="1"/>
              <a:t>mo</a:t>
            </a:r>
            <a:r>
              <a:rPr lang="en-US" altLang="zh-CN" dirty="0"/>
              <a:t>v</a:t>
            </a:r>
            <a:r>
              <a:rPr lang="en-GB" altLang="zh-CN" dirty="0" err="1"/>
              <a:t>ement</a:t>
            </a:r>
            <a:r>
              <a:rPr lang="en-GB" altLang="zh-CN" dirty="0"/>
              <a:t> </a:t>
            </a:r>
            <a:r>
              <a:rPr lang="zh-CN" altLang="zh-CN" dirty="0"/>
              <a:t>金鸡独立 </a:t>
            </a:r>
            <a:r>
              <a:rPr lang="en-GB" altLang="zh-CN" dirty="0"/>
              <a:t>Golden rooster stands on one leg</a:t>
            </a:r>
            <a:endParaRPr lang="en-GB" dirty="0"/>
          </a:p>
        </p:txBody>
      </p:sp>
      <p:pic>
        <p:nvPicPr>
          <p:cNvPr id="4" name="Picture 3">
            <a:extLst>
              <a:ext uri="{FF2B5EF4-FFF2-40B4-BE49-F238E27FC236}">
                <a16:creationId xmlns:a16="http://schemas.microsoft.com/office/drawing/2014/main" id="{35F59E44-BE66-A49A-A8F1-04E88136AD68}"/>
              </a:ext>
            </a:extLst>
          </p:cNvPr>
          <p:cNvPicPr>
            <a:picLocks noChangeAspect="1"/>
          </p:cNvPicPr>
          <p:nvPr/>
        </p:nvPicPr>
        <p:blipFill rotWithShape="1">
          <a:blip r:embed="rId2"/>
          <a:srcRect l="13492" t="41114" r="53335" b="42165"/>
          <a:stretch>
            <a:fillRect/>
          </a:stretch>
        </p:blipFill>
        <p:spPr bwMode="auto">
          <a:xfrm>
            <a:off x="180104" y="1513389"/>
            <a:ext cx="11402130" cy="38312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106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59D08-D151-6DF4-588A-5DB78E85A2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55FCC8-7C4E-F12A-647C-637DFFF71AB3}"/>
              </a:ext>
            </a:extLst>
          </p:cNvPr>
          <p:cNvSpPr>
            <a:spLocks noGrp="1"/>
          </p:cNvSpPr>
          <p:nvPr>
            <p:ph type="title"/>
          </p:nvPr>
        </p:nvSpPr>
        <p:spPr>
          <a:xfrm>
            <a:off x="577470" y="161728"/>
            <a:ext cx="9781873" cy="613776"/>
          </a:xfrm>
        </p:spPr>
        <p:txBody>
          <a:bodyPr/>
          <a:lstStyle/>
          <a:p>
            <a:r>
              <a:rPr lang="en-US" altLang="zh-CN" dirty="0"/>
              <a:t>Practice tips </a:t>
            </a:r>
            <a:endParaRPr lang="zh-CN" altLang="en-US" dirty="0"/>
          </a:p>
        </p:txBody>
      </p:sp>
      <p:sp>
        <p:nvSpPr>
          <p:cNvPr id="3" name="Content Placeholder 2">
            <a:extLst>
              <a:ext uri="{FF2B5EF4-FFF2-40B4-BE49-F238E27FC236}">
                <a16:creationId xmlns:a16="http://schemas.microsoft.com/office/drawing/2014/main" id="{FFB66E18-0177-51CA-0BA4-F163A0B47EF9}"/>
              </a:ext>
            </a:extLst>
          </p:cNvPr>
          <p:cNvSpPr>
            <a:spLocks noGrp="1"/>
          </p:cNvSpPr>
          <p:nvPr>
            <p:ph idx="1"/>
          </p:nvPr>
        </p:nvSpPr>
        <p:spPr>
          <a:xfrm>
            <a:off x="357550" y="937329"/>
            <a:ext cx="11737993" cy="5920671"/>
          </a:xfrm>
        </p:spPr>
        <p:txBody>
          <a:bodyPr/>
          <a:lstStyle/>
          <a:p>
            <a:r>
              <a:rPr lang="zh-CN" altLang="en-US" b="1" dirty="0"/>
              <a:t>金鸡独立 </a:t>
            </a:r>
            <a:r>
              <a:rPr lang="en-US" altLang="zh-CN" b="1" dirty="0"/>
              <a:t>(</a:t>
            </a:r>
            <a:r>
              <a:rPr lang="en-GB" altLang="zh-CN" b="1" dirty="0" err="1"/>
              <a:t>Jīnjī</a:t>
            </a:r>
            <a:r>
              <a:rPr lang="en-GB" altLang="zh-CN" b="1" dirty="0"/>
              <a:t> </a:t>
            </a:r>
            <a:r>
              <a:rPr lang="en-GB" altLang="zh-CN" b="1" dirty="0" err="1"/>
              <a:t>Dúlì</a:t>
            </a:r>
            <a:r>
              <a:rPr lang="en-GB" altLang="zh-CN" b="1" dirty="0"/>
              <a:t> – Golden Rooster Stands on One Leg)</a:t>
            </a:r>
          </a:p>
          <a:p>
            <a:r>
              <a:rPr lang="en-GB" altLang="zh-CN" b="1" dirty="0"/>
              <a:t>Key Points</a:t>
            </a:r>
          </a:p>
          <a:p>
            <a:r>
              <a:rPr lang="en-GB" altLang="zh-CN" dirty="0"/>
              <a:t>Stand tall on one leg; spine upright, crown lifted (</a:t>
            </a:r>
            <a:r>
              <a:rPr lang="zh-CN" altLang="en-US" dirty="0"/>
              <a:t>顶头悬</a:t>
            </a:r>
            <a:r>
              <a:rPr lang="en-US" altLang="zh-CN" dirty="0"/>
              <a:t>).</a:t>
            </a:r>
          </a:p>
          <a:p>
            <a:r>
              <a:rPr lang="en-GB" altLang="zh-CN" dirty="0"/>
              <a:t>Supporting leg rooted and stable; lifted knee high, relaxed but controlled.</a:t>
            </a:r>
          </a:p>
          <a:p>
            <a:r>
              <a:rPr lang="en-GB" altLang="zh-CN" dirty="0"/>
              <a:t>Hands rise — one up in front of the body (guarding), one down near the side — forming vertical balance.</a:t>
            </a:r>
          </a:p>
          <a:p>
            <a:r>
              <a:rPr lang="en-GB" altLang="zh-CN" dirty="0"/>
              <a:t>Eyes focus forward, breathing calm.</a:t>
            </a:r>
          </a:p>
          <a:p>
            <a:r>
              <a:rPr lang="en-GB" altLang="zh-CN" b="1" dirty="0"/>
              <a:t>Intended Benefits</a:t>
            </a:r>
          </a:p>
          <a:p>
            <a:r>
              <a:rPr lang="en-GB" altLang="zh-CN" dirty="0"/>
              <a:t>Strengthens legs, ankles, and balance control.</a:t>
            </a:r>
          </a:p>
          <a:p>
            <a:r>
              <a:rPr lang="en-GB" altLang="zh-CN" dirty="0"/>
              <a:t>Enhances single-leg stability and coordination.</a:t>
            </a:r>
          </a:p>
          <a:p>
            <a:r>
              <a:rPr lang="en-GB" altLang="zh-CN" dirty="0"/>
              <a:t>Trains focus, stillness, and mental </a:t>
            </a:r>
            <a:r>
              <a:rPr lang="en-GB" altLang="zh-CN" dirty="0" err="1"/>
              <a:t>centering</a:t>
            </a:r>
            <a:r>
              <a:rPr lang="en-GB" altLang="zh-CN" dirty="0"/>
              <a:t>.</a:t>
            </a:r>
          </a:p>
          <a:p>
            <a:r>
              <a:rPr lang="en-GB" altLang="zh-CN" dirty="0"/>
              <a:t>Develops the "rooting" skill essential in Taichi.</a:t>
            </a:r>
          </a:p>
          <a:p>
            <a:pPr marL="0" indent="0">
              <a:buNone/>
            </a:pPr>
            <a:endParaRPr lang="en-GB" altLang="zh-CN" dirty="0"/>
          </a:p>
          <a:p>
            <a:pPr marL="0" indent="0">
              <a:buNone/>
            </a:pPr>
            <a:r>
              <a:rPr lang="en-US" altLang="zh-CN" dirty="0"/>
              <a:t>        -</a:t>
            </a:r>
            <a:endParaRPr lang="en-GB" altLang="zh-CN" dirty="0"/>
          </a:p>
        </p:txBody>
      </p:sp>
    </p:spTree>
    <p:extLst>
      <p:ext uri="{BB962C8B-B14F-4D97-AF65-F5344CB8AC3E}">
        <p14:creationId xmlns:p14="http://schemas.microsoft.com/office/powerpoint/2010/main" val="595305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7601F-1FD6-DC62-B630-F23CFAAA9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DA997F-D037-43CD-38A1-750890E54802}"/>
              </a:ext>
            </a:extLst>
          </p:cNvPr>
          <p:cNvSpPr>
            <a:spLocks noGrp="1"/>
          </p:cNvSpPr>
          <p:nvPr>
            <p:ph type="title"/>
          </p:nvPr>
        </p:nvSpPr>
        <p:spPr>
          <a:xfrm>
            <a:off x="577470" y="161728"/>
            <a:ext cx="9781873" cy="613776"/>
          </a:xfrm>
        </p:spPr>
        <p:txBody>
          <a:bodyPr/>
          <a:lstStyle/>
          <a:p>
            <a:r>
              <a:rPr lang="en-US" altLang="zh-CN" dirty="0"/>
              <a:t>More </a:t>
            </a:r>
            <a:r>
              <a:rPr lang="en-GB" altLang="zh-CN" dirty="0"/>
              <a:t>Practice Tips</a:t>
            </a:r>
            <a:endParaRPr lang="zh-CN" altLang="en-US" dirty="0"/>
          </a:p>
        </p:txBody>
      </p:sp>
      <p:sp>
        <p:nvSpPr>
          <p:cNvPr id="3" name="Content Placeholder 2">
            <a:extLst>
              <a:ext uri="{FF2B5EF4-FFF2-40B4-BE49-F238E27FC236}">
                <a16:creationId xmlns:a16="http://schemas.microsoft.com/office/drawing/2014/main" id="{8ED34E0C-AAAC-F4D8-3D65-033A5C4668E4}"/>
              </a:ext>
            </a:extLst>
          </p:cNvPr>
          <p:cNvSpPr>
            <a:spLocks noGrp="1"/>
          </p:cNvSpPr>
          <p:nvPr>
            <p:ph idx="1"/>
          </p:nvPr>
        </p:nvSpPr>
        <p:spPr>
          <a:xfrm>
            <a:off x="357550" y="937329"/>
            <a:ext cx="11737993" cy="5920671"/>
          </a:xfrm>
        </p:spPr>
        <p:txBody>
          <a:bodyPr/>
          <a:lstStyle/>
          <a:p>
            <a:pPr marL="457200" indent="-457200">
              <a:buAutoNum type="arabicParenR"/>
            </a:pPr>
            <a:r>
              <a:rPr lang="zh-CN" altLang="en-US" dirty="0"/>
              <a:t>金鸡独立 </a:t>
            </a:r>
            <a:r>
              <a:rPr lang="en-GB" altLang="zh-CN" dirty="0"/>
              <a:t>Golden rooster standing on one leg</a:t>
            </a:r>
          </a:p>
          <a:p>
            <a:pPr marL="0" indent="0">
              <a:buNone/>
            </a:pPr>
            <a:r>
              <a:rPr lang="en-GB" altLang="zh-CN" dirty="0"/>
              <a:t>This is great for balance. Start raising your leg a little bit off the floor, and you can start next to the wall or at the back of a chair in case you need support. As you progress, raise the knee level to your hip and even higher, and hold for a little longer while keeping the torso upright. Look for smoothness in your movement. </a:t>
            </a:r>
            <a:endParaRPr lang="en-US" altLang="zh-CN" dirty="0"/>
          </a:p>
          <a:p>
            <a:pPr marL="0" indent="0">
              <a:buNone/>
            </a:pPr>
            <a:r>
              <a:rPr lang="en-US" altLang="zh-CN" b="1" dirty="0"/>
              <a:t>Three more practice tips</a:t>
            </a:r>
          </a:p>
          <a:p>
            <a:pPr marL="457200" indent="-457200">
              <a:buAutoNum type="arabicParenR"/>
            </a:pPr>
            <a:r>
              <a:rPr lang="zh-CN" altLang="en-US" dirty="0"/>
              <a:t>心静体松 </a:t>
            </a:r>
            <a:r>
              <a:rPr lang="en-GB" altLang="zh-CN" dirty="0"/>
              <a:t>Calm the mind and relax the body</a:t>
            </a:r>
            <a:br>
              <a:rPr lang="en-GB" altLang="zh-CN" dirty="0"/>
            </a:br>
            <a:r>
              <a:rPr lang="en-GB" altLang="zh-CN" dirty="0"/>
              <a:t>The two support each other. Feel like a tree: the mind is still like calm air, the body soft like leaves swaying in the breeze. Not tense, not limp — gently alert and rooted.</a:t>
            </a:r>
            <a:endParaRPr lang="en-US" altLang="zh-CN" dirty="0"/>
          </a:p>
          <a:p>
            <a:pPr marL="457200" indent="-457200">
              <a:buAutoNum type="arabicParenR"/>
            </a:pPr>
            <a:r>
              <a:rPr lang="zh-CN" altLang="en-US" dirty="0"/>
              <a:t>眼随手走 </a:t>
            </a:r>
            <a:r>
              <a:rPr lang="en-GB" altLang="zh-CN" dirty="0"/>
              <a:t>Eyes follow the movement naturally</a:t>
            </a:r>
          </a:p>
          <a:p>
            <a:pPr marL="0" indent="0">
              <a:buNone/>
            </a:pPr>
            <a:r>
              <a:rPr lang="en-US" altLang="zh-CN" dirty="0"/>
              <a:t>        Soft gaze, eyes lead the spirit (</a:t>
            </a:r>
            <a:r>
              <a:rPr lang="zh-CN" altLang="en-US" dirty="0"/>
              <a:t>神）</a:t>
            </a:r>
            <a:r>
              <a:rPr lang="en-GB" altLang="zh-CN" dirty="0"/>
              <a:t>, which leads the energy. Direct attention in the direction of the flow</a:t>
            </a:r>
          </a:p>
          <a:p>
            <a:pPr marL="457200" indent="-457200">
              <a:buFont typeface="+mj-lt"/>
              <a:buAutoNum type="arabicPeriod" startAt="3"/>
            </a:pPr>
            <a:r>
              <a:rPr lang="zh-CN" altLang="en-US" dirty="0"/>
              <a:t>虚实分明 </a:t>
            </a:r>
            <a:r>
              <a:rPr lang="en-GB" altLang="zh-CN" dirty="0"/>
              <a:t>Clearly distinguish empty and solid, insubstantial and substantial </a:t>
            </a:r>
          </a:p>
          <a:p>
            <a:pPr marL="0" indent="0">
              <a:buNone/>
            </a:pPr>
            <a:r>
              <a:rPr lang="en-GB" altLang="zh-CN" dirty="0"/>
              <a:t>        This refers mainly to </a:t>
            </a:r>
            <a:r>
              <a:rPr lang="en-GB" altLang="zh-CN" b="1" dirty="0"/>
              <a:t>weight distribution</a:t>
            </a:r>
            <a:r>
              <a:rPr lang="en-GB" altLang="zh-CN" dirty="0"/>
              <a:t> and </a:t>
            </a:r>
            <a:r>
              <a:rPr lang="en-GB" altLang="zh-CN" b="1" dirty="0"/>
              <a:t>energy awareness</a:t>
            </a:r>
            <a:r>
              <a:rPr lang="en-GB" altLang="zh-CN" dirty="0"/>
              <a:t> between the left and right legs. We want smooth  </a:t>
            </a:r>
          </a:p>
          <a:p>
            <a:pPr marL="0" indent="0">
              <a:buNone/>
            </a:pPr>
            <a:r>
              <a:rPr lang="en-GB" altLang="zh-CN" dirty="0"/>
              <a:t>        transition of your body weight between the legs. </a:t>
            </a:r>
            <a:endParaRPr lang="en-US" altLang="zh-CN" dirty="0"/>
          </a:p>
          <a:p>
            <a:pPr marL="457200" indent="-457200">
              <a:buAutoNum type="arabicPeriod" startAt="3"/>
            </a:pPr>
            <a:endParaRPr lang="en-GB" altLang="zh-CN" dirty="0"/>
          </a:p>
          <a:p>
            <a:pPr marL="0" indent="0">
              <a:buNone/>
            </a:pPr>
            <a:r>
              <a:rPr lang="en-US" altLang="zh-CN" dirty="0"/>
              <a:t>        -</a:t>
            </a:r>
            <a:endParaRPr lang="en-GB" altLang="zh-CN" dirty="0"/>
          </a:p>
        </p:txBody>
      </p:sp>
    </p:spTree>
    <p:extLst>
      <p:ext uri="{BB962C8B-B14F-4D97-AF65-F5344CB8AC3E}">
        <p14:creationId xmlns:p14="http://schemas.microsoft.com/office/powerpoint/2010/main" val="18946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68DAB-FC6A-BF40-6BFC-C21CFB08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9AD85F-3265-91F0-242D-539689EBA404}"/>
              </a:ext>
            </a:extLst>
          </p:cNvPr>
          <p:cNvSpPr>
            <a:spLocks noGrp="1"/>
          </p:cNvSpPr>
          <p:nvPr>
            <p:ph type="title"/>
          </p:nvPr>
        </p:nvSpPr>
        <p:spPr>
          <a:xfrm>
            <a:off x="180104" y="120361"/>
            <a:ext cx="9883327" cy="577743"/>
          </a:xfrm>
        </p:spPr>
        <p:txBody>
          <a:bodyPr/>
          <a:lstStyle/>
          <a:p>
            <a:r>
              <a:rPr lang="en-GB" altLang="zh-CN" dirty="0"/>
              <a:t>Illustration of the sixth </a:t>
            </a:r>
            <a:r>
              <a:rPr lang="en-GB" altLang="zh-CN" dirty="0" err="1"/>
              <a:t>mo</a:t>
            </a:r>
            <a:r>
              <a:rPr lang="en-US" altLang="zh-CN" dirty="0"/>
              <a:t>v</a:t>
            </a:r>
            <a:r>
              <a:rPr lang="en-GB" altLang="zh-CN" dirty="0" err="1"/>
              <a:t>ement</a:t>
            </a:r>
            <a:r>
              <a:rPr lang="en-GB" altLang="zh-CN" dirty="0"/>
              <a:t> </a:t>
            </a:r>
            <a:r>
              <a:rPr lang="zh-CN" altLang="en-US" dirty="0"/>
              <a:t>蹬脚 </a:t>
            </a:r>
            <a:r>
              <a:rPr lang="en-US" altLang="zh-CN" dirty="0"/>
              <a:t>K</a:t>
            </a:r>
            <a:r>
              <a:rPr lang="en-GB" altLang="zh-CN" dirty="0"/>
              <a:t>ick with Heel.</a:t>
            </a:r>
            <a:endParaRPr lang="en-GB" dirty="0"/>
          </a:p>
        </p:txBody>
      </p:sp>
      <p:pic>
        <p:nvPicPr>
          <p:cNvPr id="3" name="Picture 2">
            <a:extLst>
              <a:ext uri="{FF2B5EF4-FFF2-40B4-BE49-F238E27FC236}">
                <a16:creationId xmlns:a16="http://schemas.microsoft.com/office/drawing/2014/main" id="{27879218-0ADC-A440-1675-F19B71983982}"/>
              </a:ext>
            </a:extLst>
          </p:cNvPr>
          <p:cNvPicPr>
            <a:picLocks noChangeAspect="1"/>
          </p:cNvPicPr>
          <p:nvPr/>
        </p:nvPicPr>
        <p:blipFill rotWithShape="1">
          <a:blip r:embed="rId2"/>
          <a:srcRect l="11903" t="48469" r="50763" b="13288"/>
          <a:stretch>
            <a:fillRect/>
          </a:stretch>
        </p:blipFill>
        <p:spPr bwMode="auto">
          <a:xfrm>
            <a:off x="4252911" y="3067291"/>
            <a:ext cx="5810519" cy="3967525"/>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7CAFD44E-0AAD-9DA5-FEB3-5208C3CA5995}"/>
              </a:ext>
            </a:extLst>
          </p:cNvPr>
          <p:cNvPicPr>
            <a:picLocks noChangeAspect="1"/>
          </p:cNvPicPr>
          <p:nvPr/>
        </p:nvPicPr>
        <p:blipFill rotWithShape="1">
          <a:blip r:embed="rId2"/>
          <a:srcRect l="12661" t="58405" r="51388" b="12703"/>
          <a:stretch>
            <a:fillRect/>
          </a:stretch>
        </p:blipFill>
        <p:spPr bwMode="auto">
          <a:xfrm>
            <a:off x="467923" y="952017"/>
            <a:ext cx="10365981" cy="55532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3772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31D34-EFE6-1E90-D962-2DD0D5CD56EC}"/>
              </a:ext>
            </a:extLst>
          </p:cNvPr>
          <p:cNvSpPr>
            <a:spLocks noGrp="1"/>
          </p:cNvSpPr>
          <p:nvPr>
            <p:ph type="ctrTitle"/>
          </p:nvPr>
        </p:nvSpPr>
        <p:spPr>
          <a:xfrm>
            <a:off x="866836" y="1797455"/>
            <a:ext cx="7931723" cy="2768997"/>
          </a:xfrm>
        </p:spPr>
        <p:txBody>
          <a:bodyPr/>
          <a:lstStyle/>
          <a:p>
            <a:r>
              <a:rPr lang="en-US" altLang="zh-CN" dirty="0"/>
              <a:t>Week 1</a:t>
            </a:r>
            <a:br>
              <a:rPr lang="en-US" altLang="zh-CN" dirty="0"/>
            </a:br>
            <a:r>
              <a:rPr lang="en-US" altLang="zh-CN" dirty="0"/>
              <a:t>Introduction to Tai Chi</a:t>
            </a:r>
            <a:br>
              <a:rPr lang="en-US" altLang="zh-CN" dirty="0"/>
            </a:br>
            <a:r>
              <a:rPr lang="en-US" altLang="zh-CN" dirty="0"/>
              <a:t>Opening, closing stances</a:t>
            </a:r>
            <a:br>
              <a:rPr lang="en-US" altLang="zh-CN" dirty="0"/>
            </a:br>
            <a:r>
              <a:rPr lang="en-US" altLang="zh-CN" dirty="0"/>
              <a:t>Tai Chi Movement 1</a:t>
            </a:r>
            <a:br>
              <a:rPr lang="en-US" altLang="zh-CN" dirty="0"/>
            </a:br>
            <a:br>
              <a:rPr lang="en-US" altLang="zh-CN" dirty="0"/>
            </a:br>
            <a:endParaRPr lang="zh-CN" altLang="en-US" dirty="0"/>
          </a:p>
        </p:txBody>
      </p:sp>
    </p:spTree>
    <p:extLst>
      <p:ext uri="{BB962C8B-B14F-4D97-AF65-F5344CB8AC3E}">
        <p14:creationId xmlns:p14="http://schemas.microsoft.com/office/powerpoint/2010/main" val="1942176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D71AA-27FC-49CD-1C6C-07D7530F4B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EE4F14-85D1-BB67-B598-23B11782B553}"/>
              </a:ext>
            </a:extLst>
          </p:cNvPr>
          <p:cNvSpPr>
            <a:spLocks noGrp="1"/>
          </p:cNvSpPr>
          <p:nvPr>
            <p:ph type="title"/>
          </p:nvPr>
        </p:nvSpPr>
        <p:spPr>
          <a:xfrm>
            <a:off x="577470" y="161728"/>
            <a:ext cx="9781873" cy="613776"/>
          </a:xfrm>
        </p:spPr>
        <p:txBody>
          <a:bodyPr/>
          <a:lstStyle/>
          <a:p>
            <a:r>
              <a:rPr lang="en-US" altLang="zh-CN" dirty="0"/>
              <a:t>Practice tips</a:t>
            </a:r>
            <a:endParaRPr lang="zh-CN" altLang="en-US" dirty="0"/>
          </a:p>
        </p:txBody>
      </p:sp>
      <p:sp>
        <p:nvSpPr>
          <p:cNvPr id="3" name="Content Placeholder 2">
            <a:extLst>
              <a:ext uri="{FF2B5EF4-FFF2-40B4-BE49-F238E27FC236}">
                <a16:creationId xmlns:a16="http://schemas.microsoft.com/office/drawing/2014/main" id="{60475DB8-25D0-2C57-2E1F-B8E4CA852FE4}"/>
              </a:ext>
            </a:extLst>
          </p:cNvPr>
          <p:cNvSpPr>
            <a:spLocks noGrp="1"/>
          </p:cNvSpPr>
          <p:nvPr>
            <p:ph idx="1"/>
          </p:nvPr>
        </p:nvSpPr>
        <p:spPr>
          <a:xfrm>
            <a:off x="357550" y="937329"/>
            <a:ext cx="11737993" cy="5920671"/>
          </a:xfrm>
        </p:spPr>
        <p:txBody>
          <a:bodyPr/>
          <a:lstStyle/>
          <a:p>
            <a:pPr marL="0" indent="0">
              <a:buNone/>
            </a:pPr>
            <a:endParaRPr lang="en-GB" altLang="zh-CN" dirty="0"/>
          </a:p>
          <a:p>
            <a:pPr marL="0" indent="0">
              <a:buNone/>
            </a:pPr>
            <a:r>
              <a:rPr lang="zh-CN" altLang="en-US" b="1" dirty="0"/>
              <a:t>蹬脚 </a:t>
            </a:r>
            <a:r>
              <a:rPr lang="en-US" altLang="zh-CN" b="1" dirty="0"/>
              <a:t>(</a:t>
            </a:r>
            <a:r>
              <a:rPr lang="en-GB" altLang="zh-CN" b="1" dirty="0" err="1"/>
              <a:t>Dēng</a:t>
            </a:r>
            <a:r>
              <a:rPr lang="en-GB" altLang="zh-CN" b="1" dirty="0"/>
              <a:t> Jiǎo – Heel Kick / Kicking Foot)</a:t>
            </a:r>
          </a:p>
          <a:p>
            <a:pPr marL="0" indent="0">
              <a:buNone/>
            </a:pPr>
            <a:r>
              <a:rPr lang="en-GB" altLang="zh-CN" b="1" dirty="0"/>
              <a:t>Key Points</a:t>
            </a:r>
          </a:p>
          <a:p>
            <a:r>
              <a:rPr lang="en-GB" altLang="zh-CN" dirty="0"/>
              <a:t>Kick out with the heel, toes up — heel leads the motion.</a:t>
            </a:r>
          </a:p>
          <a:p>
            <a:r>
              <a:rPr lang="en-GB" altLang="zh-CN" dirty="0"/>
              <a:t>Maintain upright posture; supporting leg rooted and strong.</a:t>
            </a:r>
          </a:p>
          <a:p>
            <a:r>
              <a:rPr lang="en-GB" altLang="zh-CN" dirty="0"/>
              <a:t>Opposite hand pushes forward with the kick, maintaining balance and intention.</a:t>
            </a:r>
          </a:p>
          <a:p>
            <a:r>
              <a:rPr lang="en-GB" altLang="zh-CN" dirty="0"/>
              <a:t>Movement is controlled — kick to height comfortable for stability, not for force.</a:t>
            </a:r>
          </a:p>
          <a:p>
            <a:r>
              <a:rPr lang="en-GB" altLang="zh-CN" dirty="0"/>
              <a:t>Breath naturally, avoid strain.</a:t>
            </a:r>
          </a:p>
          <a:p>
            <a:pPr marL="0" indent="0">
              <a:buNone/>
            </a:pPr>
            <a:r>
              <a:rPr lang="en-GB" altLang="zh-CN" b="1" dirty="0"/>
              <a:t>Intended Benefits</a:t>
            </a:r>
          </a:p>
          <a:p>
            <a:r>
              <a:rPr lang="en-GB" altLang="zh-CN" dirty="0"/>
              <a:t>Strengthens legs and waist.</a:t>
            </a:r>
          </a:p>
          <a:p>
            <a:r>
              <a:rPr lang="en-GB" altLang="zh-CN" dirty="0"/>
              <a:t>Improves coordination, timing, and extension.</a:t>
            </a:r>
          </a:p>
          <a:p>
            <a:r>
              <a:rPr lang="en-GB" altLang="zh-CN" dirty="0"/>
              <a:t>Enhances balance during dynamic movements.</a:t>
            </a:r>
          </a:p>
          <a:p>
            <a:r>
              <a:rPr lang="en-GB" altLang="zh-CN" dirty="0"/>
              <a:t>Builds focus and energy projection (“</a:t>
            </a:r>
            <a:r>
              <a:rPr lang="zh-CN" altLang="en-US" dirty="0"/>
              <a:t>意到气到”</a:t>
            </a:r>
            <a:r>
              <a:rPr lang="en-US" altLang="zh-CN" dirty="0"/>
              <a:t>).</a:t>
            </a:r>
          </a:p>
          <a:p>
            <a:pPr marL="0" indent="0">
              <a:buNone/>
            </a:pPr>
            <a:endParaRPr lang="en-GB" altLang="zh-CN" dirty="0"/>
          </a:p>
        </p:txBody>
      </p:sp>
    </p:spTree>
    <p:extLst>
      <p:ext uri="{BB962C8B-B14F-4D97-AF65-F5344CB8AC3E}">
        <p14:creationId xmlns:p14="http://schemas.microsoft.com/office/powerpoint/2010/main" val="714486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DD14E-25B5-44F3-BB01-BA97B67D98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FAFD2CF-0D74-4A76-FC70-934AE7C02997}"/>
              </a:ext>
            </a:extLst>
          </p:cNvPr>
          <p:cNvSpPr txBox="1"/>
          <p:nvPr/>
        </p:nvSpPr>
        <p:spPr>
          <a:xfrm>
            <a:off x="225466" y="110128"/>
            <a:ext cx="10822329" cy="830997"/>
          </a:xfrm>
          <a:prstGeom prst="rect">
            <a:avLst/>
          </a:prstGeom>
          <a:noFill/>
        </p:spPr>
        <p:txBody>
          <a:bodyPr wrap="square" rtlCol="0">
            <a:spAutoFit/>
          </a:bodyPr>
          <a:lstStyle/>
          <a:p>
            <a:r>
              <a:rPr lang="en-US" altLang="zh-CN" sz="2400" b="1" dirty="0">
                <a:solidFill>
                  <a:schemeClr val="accent6">
                    <a:lumMod val="10000"/>
                  </a:schemeClr>
                </a:solidFill>
              </a:rPr>
              <a:t>3. </a:t>
            </a:r>
            <a:r>
              <a:rPr lang="zh-CN" altLang="en-US" sz="2400" b="1" dirty="0">
                <a:solidFill>
                  <a:schemeClr val="accent6">
                    <a:lumMod val="10000"/>
                  </a:schemeClr>
                </a:solidFill>
              </a:rPr>
              <a:t>芒种掌托天门式 </a:t>
            </a:r>
            <a:r>
              <a:rPr lang="en-GB" altLang="zh-CN" sz="2400" i="1" dirty="0" err="1">
                <a:solidFill>
                  <a:schemeClr val="accent6">
                    <a:lumMod val="10000"/>
                  </a:schemeClr>
                </a:solidFill>
              </a:rPr>
              <a:t>Mángzhòng</a:t>
            </a:r>
            <a:r>
              <a:rPr lang="en-GB" altLang="zh-CN" sz="2400" i="1" dirty="0">
                <a:solidFill>
                  <a:schemeClr val="accent6">
                    <a:lumMod val="10000"/>
                  </a:schemeClr>
                </a:solidFill>
              </a:rPr>
              <a:t> </a:t>
            </a:r>
            <a:r>
              <a:rPr lang="en-GB" altLang="zh-CN" sz="2400" i="1" dirty="0" err="1">
                <a:solidFill>
                  <a:schemeClr val="accent6">
                    <a:lumMod val="10000"/>
                  </a:schemeClr>
                </a:solidFill>
              </a:rPr>
              <a:t>zhǎng</a:t>
            </a:r>
            <a:r>
              <a:rPr lang="en-GB" altLang="zh-CN" sz="2400" i="1" dirty="0">
                <a:solidFill>
                  <a:schemeClr val="accent6">
                    <a:lumMod val="10000"/>
                  </a:schemeClr>
                </a:solidFill>
              </a:rPr>
              <a:t> </a:t>
            </a:r>
            <a:r>
              <a:rPr lang="en-GB" altLang="zh-CN" sz="2400" i="1" dirty="0" err="1">
                <a:solidFill>
                  <a:schemeClr val="accent6">
                    <a:lumMod val="10000"/>
                  </a:schemeClr>
                </a:solidFill>
              </a:rPr>
              <a:t>tuō</a:t>
            </a:r>
            <a:r>
              <a:rPr lang="en-GB" altLang="zh-CN" sz="2400" i="1" dirty="0">
                <a:solidFill>
                  <a:schemeClr val="accent6">
                    <a:lumMod val="10000"/>
                  </a:schemeClr>
                </a:solidFill>
              </a:rPr>
              <a:t> </a:t>
            </a:r>
            <a:r>
              <a:rPr lang="en-GB" altLang="zh-CN" sz="2400" i="1" dirty="0" err="1">
                <a:solidFill>
                  <a:schemeClr val="accent6">
                    <a:lumMod val="10000"/>
                  </a:schemeClr>
                </a:solidFill>
              </a:rPr>
              <a:t>tiānmén</a:t>
            </a:r>
            <a:r>
              <a:rPr lang="en-GB" altLang="zh-CN" sz="2400" i="1" dirty="0">
                <a:solidFill>
                  <a:schemeClr val="accent6">
                    <a:lumMod val="10000"/>
                  </a:schemeClr>
                </a:solidFill>
              </a:rPr>
              <a:t> </a:t>
            </a:r>
            <a:r>
              <a:rPr lang="en-GB" altLang="zh-CN" sz="2400" i="1" dirty="0" err="1">
                <a:solidFill>
                  <a:schemeClr val="accent6">
                    <a:lumMod val="10000"/>
                  </a:schemeClr>
                </a:solidFill>
              </a:rPr>
              <a:t>shì</a:t>
            </a:r>
            <a:r>
              <a:rPr lang="en-GB" altLang="zh-CN" sz="2400" i="1" dirty="0">
                <a:solidFill>
                  <a:schemeClr val="accent6">
                    <a:lumMod val="10000"/>
                  </a:schemeClr>
                </a:solidFill>
              </a:rPr>
              <a:t> </a:t>
            </a:r>
            <a:r>
              <a:rPr lang="en-GB" altLang="zh-CN" sz="2400" b="1" dirty="0">
                <a:solidFill>
                  <a:schemeClr val="accent6">
                    <a:lumMod val="10000"/>
                  </a:schemeClr>
                </a:solidFill>
              </a:rPr>
              <a:t>Grain in Ear: </a:t>
            </a:r>
            <a:r>
              <a:rPr lang="en-GB" altLang="zh-CN" sz="2400" i="1" dirty="0">
                <a:solidFill>
                  <a:schemeClr val="accent6">
                    <a:lumMod val="10000"/>
                  </a:schemeClr>
                </a:solidFill>
              </a:rPr>
              <a:t>Palms Supporting the Gate of Heaven</a:t>
            </a:r>
            <a:r>
              <a:rPr lang="en-GB" altLang="zh-CN" sz="2400" dirty="0">
                <a:solidFill>
                  <a:schemeClr val="accent6">
                    <a:lumMod val="10000"/>
                  </a:schemeClr>
                </a:solidFill>
              </a:rPr>
              <a:t> </a:t>
            </a:r>
            <a:endParaRPr lang="zh-CN" altLang="en-US" dirty="0"/>
          </a:p>
        </p:txBody>
      </p:sp>
      <p:pic>
        <p:nvPicPr>
          <p:cNvPr id="4" name="Picture 3" descr="A person in a black and red robe&#10;&#10;AI-generated content may be incorrect.">
            <a:extLst>
              <a:ext uri="{FF2B5EF4-FFF2-40B4-BE49-F238E27FC236}">
                <a16:creationId xmlns:a16="http://schemas.microsoft.com/office/drawing/2014/main" id="{7145856E-3643-1971-B63B-7528EC29D7EF}"/>
              </a:ext>
            </a:extLst>
          </p:cNvPr>
          <p:cNvPicPr>
            <a:picLocks noChangeAspect="1"/>
          </p:cNvPicPr>
          <p:nvPr/>
        </p:nvPicPr>
        <p:blipFill>
          <a:blip r:embed="rId2">
            <a:extLst>
              <a:ext uri="{28A0092B-C50C-407E-A947-70E740481C1C}">
                <a14:useLocalDpi xmlns:a14="http://schemas.microsoft.com/office/drawing/2010/main" val="0"/>
              </a:ext>
            </a:extLst>
          </a:blip>
          <a:srcRect l="19048" t="20084" r="55411" b="51223"/>
          <a:stretch>
            <a:fillRect/>
          </a:stretch>
        </p:blipFill>
        <p:spPr>
          <a:xfrm>
            <a:off x="225466" y="994177"/>
            <a:ext cx="1666754" cy="2648112"/>
          </a:xfrm>
          <a:prstGeom prst="rect">
            <a:avLst/>
          </a:prstGeom>
        </p:spPr>
      </p:pic>
      <p:pic>
        <p:nvPicPr>
          <p:cNvPr id="6" name="Picture 5" descr="A person in a black and red robe&#10;&#10;AI-generated content may be incorrect.">
            <a:extLst>
              <a:ext uri="{FF2B5EF4-FFF2-40B4-BE49-F238E27FC236}">
                <a16:creationId xmlns:a16="http://schemas.microsoft.com/office/drawing/2014/main" id="{F47FDAA7-6533-451A-F2F3-2B3A9559E4CA}"/>
              </a:ext>
            </a:extLst>
          </p:cNvPr>
          <p:cNvPicPr>
            <a:picLocks noChangeAspect="1"/>
          </p:cNvPicPr>
          <p:nvPr/>
        </p:nvPicPr>
        <p:blipFill>
          <a:blip r:embed="rId2">
            <a:extLst>
              <a:ext uri="{28A0092B-C50C-407E-A947-70E740481C1C}">
                <a14:useLocalDpi xmlns:a14="http://schemas.microsoft.com/office/drawing/2010/main" val="0"/>
              </a:ext>
            </a:extLst>
          </a:blip>
          <a:srcRect l="43396" t="28186" r="25811" b="48692"/>
          <a:stretch>
            <a:fillRect/>
          </a:stretch>
        </p:blipFill>
        <p:spPr>
          <a:xfrm>
            <a:off x="1892220" y="994176"/>
            <a:ext cx="2450678" cy="2602657"/>
          </a:xfrm>
          <a:prstGeom prst="rect">
            <a:avLst/>
          </a:prstGeom>
        </p:spPr>
      </p:pic>
      <p:pic>
        <p:nvPicPr>
          <p:cNvPr id="8" name="Picture 7" descr="A person in a black and red robe&#10;&#10;AI-generated content may be incorrect.">
            <a:extLst>
              <a:ext uri="{FF2B5EF4-FFF2-40B4-BE49-F238E27FC236}">
                <a16:creationId xmlns:a16="http://schemas.microsoft.com/office/drawing/2014/main" id="{D52E3779-CBC7-C1DC-146B-DE77356BC223}"/>
              </a:ext>
            </a:extLst>
          </p:cNvPr>
          <p:cNvPicPr>
            <a:picLocks noChangeAspect="1"/>
          </p:cNvPicPr>
          <p:nvPr/>
        </p:nvPicPr>
        <p:blipFill>
          <a:blip r:embed="rId2">
            <a:extLst>
              <a:ext uri="{28A0092B-C50C-407E-A947-70E740481C1C}">
                <a14:useLocalDpi xmlns:a14="http://schemas.microsoft.com/office/drawing/2010/main" val="0"/>
              </a:ext>
            </a:extLst>
          </a:blip>
          <a:srcRect l="43873" t="51814" r="25572" b="23797"/>
          <a:stretch>
            <a:fillRect/>
          </a:stretch>
        </p:blipFill>
        <p:spPr>
          <a:xfrm>
            <a:off x="4294207" y="994174"/>
            <a:ext cx="2345732" cy="2648111"/>
          </a:xfrm>
          <a:prstGeom prst="rect">
            <a:avLst/>
          </a:prstGeom>
        </p:spPr>
      </p:pic>
      <p:pic>
        <p:nvPicPr>
          <p:cNvPr id="10" name="Picture 9" descr="A person in a black and red robe&#10;&#10;AI-generated content may be incorrect.">
            <a:extLst>
              <a:ext uri="{FF2B5EF4-FFF2-40B4-BE49-F238E27FC236}">
                <a16:creationId xmlns:a16="http://schemas.microsoft.com/office/drawing/2014/main" id="{8A9B94B8-986E-46B7-64F5-B99D6B43B70C}"/>
              </a:ext>
            </a:extLst>
          </p:cNvPr>
          <p:cNvPicPr>
            <a:picLocks noChangeAspect="1"/>
          </p:cNvPicPr>
          <p:nvPr/>
        </p:nvPicPr>
        <p:blipFill>
          <a:blip r:embed="rId3">
            <a:extLst>
              <a:ext uri="{28A0092B-C50C-407E-A947-70E740481C1C}">
                <a14:useLocalDpi xmlns:a14="http://schemas.microsoft.com/office/drawing/2010/main" val="0"/>
              </a:ext>
            </a:extLst>
          </a:blip>
          <a:srcRect l="39338" t="27511" r="21515" b="34852"/>
          <a:stretch>
            <a:fillRect/>
          </a:stretch>
        </p:blipFill>
        <p:spPr>
          <a:xfrm>
            <a:off x="6639939" y="994174"/>
            <a:ext cx="1898250" cy="2581156"/>
          </a:xfrm>
          <a:prstGeom prst="rect">
            <a:avLst/>
          </a:prstGeom>
        </p:spPr>
      </p:pic>
      <p:pic>
        <p:nvPicPr>
          <p:cNvPr id="12" name="Picture 11" descr="A person in a black and red robe&#10;&#10;AI-generated content may be incorrect.">
            <a:extLst>
              <a:ext uri="{FF2B5EF4-FFF2-40B4-BE49-F238E27FC236}">
                <a16:creationId xmlns:a16="http://schemas.microsoft.com/office/drawing/2014/main" id="{CF2C99F1-6058-99F4-29ED-381CC2E4D604}"/>
              </a:ext>
            </a:extLst>
          </p:cNvPr>
          <p:cNvPicPr>
            <a:picLocks noChangeAspect="1"/>
          </p:cNvPicPr>
          <p:nvPr/>
        </p:nvPicPr>
        <p:blipFill>
          <a:blip r:embed="rId4">
            <a:extLst>
              <a:ext uri="{28A0092B-C50C-407E-A947-70E740481C1C}">
                <a14:useLocalDpi xmlns:a14="http://schemas.microsoft.com/office/drawing/2010/main" val="0"/>
              </a:ext>
            </a:extLst>
          </a:blip>
          <a:srcRect l="20958" t="23164" r="21276" b="45485"/>
          <a:stretch>
            <a:fillRect/>
          </a:stretch>
        </p:blipFill>
        <p:spPr>
          <a:xfrm>
            <a:off x="5775767" y="3429000"/>
            <a:ext cx="4336310" cy="3328388"/>
          </a:xfrm>
          <a:prstGeom prst="rect">
            <a:avLst/>
          </a:prstGeom>
        </p:spPr>
      </p:pic>
      <p:pic>
        <p:nvPicPr>
          <p:cNvPr id="14" name="Picture 13" descr="A person in a black and red robe&#10;&#10;AI-generated content may be incorrect.">
            <a:extLst>
              <a:ext uri="{FF2B5EF4-FFF2-40B4-BE49-F238E27FC236}">
                <a16:creationId xmlns:a16="http://schemas.microsoft.com/office/drawing/2014/main" id="{2CCB0D6C-6C14-7678-F4C5-7752FCB8F7F9}"/>
              </a:ext>
            </a:extLst>
          </p:cNvPr>
          <p:cNvPicPr>
            <a:picLocks noChangeAspect="1"/>
          </p:cNvPicPr>
          <p:nvPr/>
        </p:nvPicPr>
        <p:blipFill>
          <a:blip r:embed="rId4">
            <a:extLst>
              <a:ext uri="{28A0092B-C50C-407E-A947-70E740481C1C}">
                <a14:useLocalDpi xmlns:a14="http://schemas.microsoft.com/office/drawing/2010/main" val="0"/>
              </a:ext>
            </a:extLst>
          </a:blip>
          <a:srcRect l="56524" t="55190" r="22470" b="15949"/>
          <a:stretch>
            <a:fillRect/>
          </a:stretch>
        </p:blipFill>
        <p:spPr>
          <a:xfrm>
            <a:off x="10262548" y="3429000"/>
            <a:ext cx="1747776" cy="3396242"/>
          </a:xfrm>
          <a:prstGeom prst="rect">
            <a:avLst/>
          </a:prstGeom>
        </p:spPr>
      </p:pic>
    </p:spTree>
    <p:extLst>
      <p:ext uri="{BB962C8B-B14F-4D97-AF65-F5344CB8AC3E}">
        <p14:creationId xmlns:p14="http://schemas.microsoft.com/office/powerpoint/2010/main" val="2894931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BA75D-1B0B-8A68-5F37-9B9F1874C5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FD1648-27F5-D088-C4C0-42F24C4CFE80}"/>
              </a:ext>
            </a:extLst>
          </p:cNvPr>
          <p:cNvSpPr txBox="1"/>
          <p:nvPr/>
        </p:nvSpPr>
        <p:spPr>
          <a:xfrm>
            <a:off x="225466" y="110128"/>
            <a:ext cx="10822329" cy="830997"/>
          </a:xfrm>
          <a:prstGeom prst="rect">
            <a:avLst/>
          </a:prstGeom>
          <a:noFill/>
        </p:spPr>
        <p:txBody>
          <a:bodyPr wrap="square" rtlCol="0">
            <a:spAutoFit/>
          </a:bodyPr>
          <a:lstStyle/>
          <a:p>
            <a:r>
              <a:rPr lang="en-GB" altLang="zh-CN" sz="2400" b="1" dirty="0">
                <a:solidFill>
                  <a:schemeClr val="accent6">
                    <a:lumMod val="10000"/>
                  </a:schemeClr>
                </a:solidFill>
              </a:rPr>
              <a:t>4. </a:t>
            </a:r>
            <a:r>
              <a:rPr lang="zh-CN" altLang="en-US" sz="2400" b="1" dirty="0">
                <a:solidFill>
                  <a:schemeClr val="accent6">
                    <a:lumMod val="10000"/>
                  </a:schemeClr>
                </a:solidFill>
              </a:rPr>
              <a:t>夏至手足争力式 </a:t>
            </a:r>
            <a:r>
              <a:rPr lang="en-GB" altLang="zh-CN" sz="2400" i="1" dirty="0" err="1">
                <a:solidFill>
                  <a:schemeClr val="accent6">
                    <a:lumMod val="10000"/>
                  </a:schemeClr>
                </a:solidFill>
              </a:rPr>
              <a:t>Xiàzhì</a:t>
            </a:r>
            <a:r>
              <a:rPr lang="en-GB" altLang="zh-CN" sz="2400" i="1" dirty="0">
                <a:solidFill>
                  <a:schemeClr val="accent6">
                    <a:lumMod val="10000"/>
                  </a:schemeClr>
                </a:solidFill>
              </a:rPr>
              <a:t> </a:t>
            </a:r>
            <a:r>
              <a:rPr lang="en-GB" altLang="zh-CN" sz="2400" i="1" dirty="0" err="1">
                <a:solidFill>
                  <a:schemeClr val="accent6">
                    <a:lumMod val="10000"/>
                  </a:schemeClr>
                </a:solidFill>
              </a:rPr>
              <a:t>shǒu</a:t>
            </a:r>
            <a:r>
              <a:rPr lang="en-GB" altLang="zh-CN" sz="2400" i="1" dirty="0">
                <a:solidFill>
                  <a:schemeClr val="accent6">
                    <a:lumMod val="10000"/>
                  </a:schemeClr>
                </a:solidFill>
              </a:rPr>
              <a:t> </a:t>
            </a:r>
            <a:r>
              <a:rPr lang="en-GB" altLang="zh-CN" sz="2400" i="1" dirty="0" err="1">
                <a:solidFill>
                  <a:schemeClr val="accent6">
                    <a:lumMod val="10000"/>
                  </a:schemeClr>
                </a:solidFill>
              </a:rPr>
              <a:t>zú</a:t>
            </a:r>
            <a:r>
              <a:rPr lang="en-GB" altLang="zh-CN" sz="2400" i="1" dirty="0">
                <a:solidFill>
                  <a:schemeClr val="accent6">
                    <a:lumMod val="10000"/>
                  </a:schemeClr>
                </a:solidFill>
              </a:rPr>
              <a:t> </a:t>
            </a:r>
            <a:r>
              <a:rPr lang="en-GB" altLang="zh-CN" sz="2400" i="1" dirty="0" err="1">
                <a:solidFill>
                  <a:schemeClr val="accent6">
                    <a:lumMod val="10000"/>
                  </a:schemeClr>
                </a:solidFill>
              </a:rPr>
              <a:t>zhēng</a:t>
            </a:r>
            <a:r>
              <a:rPr lang="en-GB" altLang="zh-CN" sz="2400" i="1" dirty="0">
                <a:solidFill>
                  <a:schemeClr val="accent6">
                    <a:lumMod val="10000"/>
                  </a:schemeClr>
                </a:solidFill>
              </a:rPr>
              <a:t> </a:t>
            </a:r>
            <a:r>
              <a:rPr lang="en-GB" altLang="zh-CN" sz="2400" i="1" dirty="0" err="1">
                <a:solidFill>
                  <a:schemeClr val="accent6">
                    <a:lumMod val="10000"/>
                  </a:schemeClr>
                </a:solidFill>
              </a:rPr>
              <a:t>lì</a:t>
            </a:r>
            <a:r>
              <a:rPr lang="en-GB" altLang="zh-CN" sz="2400" i="1" dirty="0">
                <a:solidFill>
                  <a:schemeClr val="accent6">
                    <a:lumMod val="10000"/>
                  </a:schemeClr>
                </a:solidFill>
              </a:rPr>
              <a:t> </a:t>
            </a:r>
            <a:r>
              <a:rPr lang="en-GB" altLang="zh-CN" sz="2400" i="1" dirty="0" err="1">
                <a:solidFill>
                  <a:schemeClr val="accent6">
                    <a:lumMod val="10000"/>
                  </a:schemeClr>
                </a:solidFill>
              </a:rPr>
              <a:t>shì</a:t>
            </a:r>
            <a:r>
              <a:rPr lang="en-GB" altLang="zh-CN" sz="2400" i="1" dirty="0">
                <a:solidFill>
                  <a:schemeClr val="accent6">
                    <a:lumMod val="10000"/>
                  </a:schemeClr>
                </a:solidFill>
              </a:rPr>
              <a:t> </a:t>
            </a:r>
            <a:r>
              <a:rPr lang="en-GB" altLang="zh-CN" sz="2400" dirty="0">
                <a:solidFill>
                  <a:schemeClr val="accent6">
                    <a:lumMod val="10000"/>
                  </a:schemeClr>
                </a:solidFill>
              </a:rPr>
              <a:t>Summer Solstice: </a:t>
            </a:r>
            <a:r>
              <a:rPr lang="en-GB" altLang="zh-CN" sz="2400" i="1" dirty="0">
                <a:solidFill>
                  <a:schemeClr val="accent6">
                    <a:lumMod val="10000"/>
                  </a:schemeClr>
                </a:solidFill>
              </a:rPr>
              <a:t>Hands and Feet in Dynamic Opposition</a:t>
            </a:r>
            <a:r>
              <a:rPr lang="en-GB" altLang="zh-CN" sz="2400" dirty="0">
                <a:solidFill>
                  <a:schemeClr val="accent6">
                    <a:lumMod val="10000"/>
                  </a:schemeClr>
                </a:solidFill>
              </a:rPr>
              <a:t> </a:t>
            </a:r>
            <a:endParaRPr lang="zh-CN" altLang="en-US" dirty="0"/>
          </a:p>
        </p:txBody>
      </p:sp>
      <p:pic>
        <p:nvPicPr>
          <p:cNvPr id="4" name="Picture 3" descr="A person sitting in a black robe&#10;&#10;AI-generated content may be incorrect.">
            <a:extLst>
              <a:ext uri="{FF2B5EF4-FFF2-40B4-BE49-F238E27FC236}">
                <a16:creationId xmlns:a16="http://schemas.microsoft.com/office/drawing/2014/main" id="{B314D8B5-80E1-4B56-B956-840825636D53}"/>
              </a:ext>
            </a:extLst>
          </p:cNvPr>
          <p:cNvPicPr>
            <a:picLocks noChangeAspect="1"/>
          </p:cNvPicPr>
          <p:nvPr/>
        </p:nvPicPr>
        <p:blipFill>
          <a:blip r:embed="rId2">
            <a:extLst>
              <a:ext uri="{28A0092B-C50C-407E-A947-70E740481C1C}">
                <a14:useLocalDpi xmlns:a14="http://schemas.microsoft.com/office/drawing/2010/main" val="0"/>
              </a:ext>
            </a:extLst>
          </a:blip>
          <a:srcRect l="22628" t="27679" r="20560" b="51899"/>
          <a:stretch>
            <a:fillRect/>
          </a:stretch>
        </p:blipFill>
        <p:spPr>
          <a:xfrm>
            <a:off x="225465" y="1238491"/>
            <a:ext cx="4308603" cy="2190509"/>
          </a:xfrm>
          <a:prstGeom prst="rect">
            <a:avLst/>
          </a:prstGeom>
        </p:spPr>
      </p:pic>
      <p:pic>
        <p:nvPicPr>
          <p:cNvPr id="6" name="Picture 5" descr="A person sitting in a black robe&#10;&#10;AI-generated content may be incorrect.">
            <a:extLst>
              <a:ext uri="{FF2B5EF4-FFF2-40B4-BE49-F238E27FC236}">
                <a16:creationId xmlns:a16="http://schemas.microsoft.com/office/drawing/2014/main" id="{AE661089-0B2A-A7ED-7887-4E08B889ACE6}"/>
              </a:ext>
            </a:extLst>
          </p:cNvPr>
          <p:cNvPicPr>
            <a:picLocks noChangeAspect="1"/>
          </p:cNvPicPr>
          <p:nvPr/>
        </p:nvPicPr>
        <p:blipFill>
          <a:blip r:embed="rId2">
            <a:extLst>
              <a:ext uri="{28A0092B-C50C-407E-A947-70E740481C1C}">
                <a14:useLocalDpi xmlns:a14="http://schemas.microsoft.com/office/drawing/2010/main" val="0"/>
              </a:ext>
            </a:extLst>
          </a:blip>
          <a:srcRect l="22628" t="54336" r="50000" b="25570"/>
          <a:stretch>
            <a:fillRect/>
          </a:stretch>
        </p:blipFill>
        <p:spPr>
          <a:xfrm>
            <a:off x="4309400" y="1235438"/>
            <a:ext cx="1987228" cy="2063348"/>
          </a:xfrm>
          <a:prstGeom prst="rect">
            <a:avLst/>
          </a:prstGeom>
        </p:spPr>
      </p:pic>
      <p:pic>
        <p:nvPicPr>
          <p:cNvPr id="8" name="Picture 7" descr="A person sitting in a black robe&#10;&#10;AI-generated content may be incorrect.">
            <a:extLst>
              <a:ext uri="{FF2B5EF4-FFF2-40B4-BE49-F238E27FC236}">
                <a16:creationId xmlns:a16="http://schemas.microsoft.com/office/drawing/2014/main" id="{59A6C5C3-0D08-E0C6-AE8B-3DE8BC8A2E26}"/>
              </a:ext>
            </a:extLst>
          </p:cNvPr>
          <p:cNvPicPr>
            <a:picLocks noChangeAspect="1"/>
          </p:cNvPicPr>
          <p:nvPr/>
        </p:nvPicPr>
        <p:blipFill>
          <a:blip r:embed="rId2">
            <a:extLst>
              <a:ext uri="{28A0092B-C50C-407E-A947-70E740481C1C}">
                <a14:useLocalDpi xmlns:a14="http://schemas.microsoft.com/office/drawing/2010/main" val="0"/>
              </a:ext>
            </a:extLst>
          </a:blip>
          <a:srcRect l="47215" t="59409" r="21992" b="22363"/>
          <a:stretch>
            <a:fillRect/>
          </a:stretch>
        </p:blipFill>
        <p:spPr>
          <a:xfrm>
            <a:off x="6296627" y="1235438"/>
            <a:ext cx="2620087" cy="2193562"/>
          </a:xfrm>
          <a:prstGeom prst="rect">
            <a:avLst/>
          </a:prstGeom>
        </p:spPr>
      </p:pic>
      <p:pic>
        <p:nvPicPr>
          <p:cNvPr id="12" name="Picture 11" descr="A person in a black robe&#10;&#10;AI-generated content may be incorrect.">
            <a:extLst>
              <a:ext uri="{FF2B5EF4-FFF2-40B4-BE49-F238E27FC236}">
                <a16:creationId xmlns:a16="http://schemas.microsoft.com/office/drawing/2014/main" id="{9684E112-1663-FB81-D96B-D621122464BD}"/>
              </a:ext>
            </a:extLst>
          </p:cNvPr>
          <p:cNvPicPr>
            <a:picLocks noChangeAspect="1"/>
          </p:cNvPicPr>
          <p:nvPr/>
        </p:nvPicPr>
        <p:blipFill>
          <a:blip r:embed="rId3">
            <a:extLst>
              <a:ext uri="{28A0092B-C50C-407E-A947-70E740481C1C}">
                <a14:useLocalDpi xmlns:a14="http://schemas.microsoft.com/office/drawing/2010/main" val="0"/>
              </a:ext>
            </a:extLst>
          </a:blip>
          <a:srcRect l="23345" t="22785" r="45863" b="54937"/>
          <a:stretch>
            <a:fillRect/>
          </a:stretch>
        </p:blipFill>
        <p:spPr>
          <a:xfrm>
            <a:off x="1490235" y="3916629"/>
            <a:ext cx="1941309" cy="1986460"/>
          </a:xfrm>
          <a:prstGeom prst="rect">
            <a:avLst/>
          </a:prstGeom>
        </p:spPr>
      </p:pic>
      <p:pic>
        <p:nvPicPr>
          <p:cNvPr id="14" name="Picture 13" descr="A person in a black robe&#10;&#10;AI-generated content may be incorrect.">
            <a:extLst>
              <a:ext uri="{FF2B5EF4-FFF2-40B4-BE49-F238E27FC236}">
                <a16:creationId xmlns:a16="http://schemas.microsoft.com/office/drawing/2014/main" id="{25DEAA79-15C5-2929-EE72-7EC13752E433}"/>
              </a:ext>
            </a:extLst>
          </p:cNvPr>
          <p:cNvPicPr>
            <a:picLocks noChangeAspect="1"/>
          </p:cNvPicPr>
          <p:nvPr/>
        </p:nvPicPr>
        <p:blipFill>
          <a:blip r:embed="rId3">
            <a:extLst>
              <a:ext uri="{28A0092B-C50C-407E-A947-70E740481C1C}">
                <a14:useLocalDpi xmlns:a14="http://schemas.microsoft.com/office/drawing/2010/main" val="0"/>
              </a:ext>
            </a:extLst>
          </a:blip>
          <a:srcRect l="38622" t="42363" r="20396" b="36034"/>
          <a:stretch>
            <a:fillRect/>
          </a:stretch>
        </p:blipFill>
        <p:spPr>
          <a:xfrm>
            <a:off x="3431544" y="3866588"/>
            <a:ext cx="2664456" cy="1986460"/>
          </a:xfrm>
          <a:prstGeom prst="rect">
            <a:avLst/>
          </a:prstGeom>
        </p:spPr>
      </p:pic>
      <p:pic>
        <p:nvPicPr>
          <p:cNvPr id="16" name="Picture 15" descr="A person in a black robe&#10;&#10;AI-generated content may be incorrect.">
            <a:extLst>
              <a:ext uri="{FF2B5EF4-FFF2-40B4-BE49-F238E27FC236}">
                <a16:creationId xmlns:a16="http://schemas.microsoft.com/office/drawing/2014/main" id="{1D250C80-96FC-59FA-312F-85A020526EC6}"/>
              </a:ext>
            </a:extLst>
          </p:cNvPr>
          <p:cNvPicPr>
            <a:picLocks noChangeAspect="1"/>
          </p:cNvPicPr>
          <p:nvPr/>
        </p:nvPicPr>
        <p:blipFill>
          <a:blip r:embed="rId3">
            <a:extLst>
              <a:ext uri="{28A0092B-C50C-407E-A947-70E740481C1C}">
                <a14:useLocalDpi xmlns:a14="http://schemas.microsoft.com/office/drawing/2010/main" val="0"/>
              </a:ext>
            </a:extLst>
          </a:blip>
          <a:srcRect l="21913" t="63460" r="52069" b="18059"/>
          <a:stretch>
            <a:fillRect/>
          </a:stretch>
        </p:blipFill>
        <p:spPr>
          <a:xfrm>
            <a:off x="6084033" y="3800763"/>
            <a:ext cx="2092722" cy="2102324"/>
          </a:xfrm>
          <a:prstGeom prst="rect">
            <a:avLst/>
          </a:prstGeom>
        </p:spPr>
      </p:pic>
      <p:pic>
        <p:nvPicPr>
          <p:cNvPr id="18" name="Picture 17" descr="A person sitting in a robe&#10;&#10;AI-generated content may be incorrect.">
            <a:extLst>
              <a:ext uri="{FF2B5EF4-FFF2-40B4-BE49-F238E27FC236}">
                <a16:creationId xmlns:a16="http://schemas.microsoft.com/office/drawing/2014/main" id="{D18DBA9D-DEEC-1297-CF65-DE3BD7EEB57B}"/>
              </a:ext>
            </a:extLst>
          </p:cNvPr>
          <p:cNvPicPr>
            <a:picLocks noChangeAspect="1"/>
          </p:cNvPicPr>
          <p:nvPr/>
        </p:nvPicPr>
        <p:blipFill>
          <a:blip r:embed="rId4">
            <a:extLst>
              <a:ext uri="{28A0092B-C50C-407E-A947-70E740481C1C}">
                <a14:useLocalDpi xmlns:a14="http://schemas.microsoft.com/office/drawing/2010/main" val="0"/>
              </a:ext>
            </a:extLst>
          </a:blip>
          <a:srcRect l="21234" t="44726" r="43362" b="28270"/>
          <a:stretch>
            <a:fillRect/>
          </a:stretch>
        </p:blipFill>
        <p:spPr>
          <a:xfrm>
            <a:off x="8176755" y="3800763"/>
            <a:ext cx="1948848" cy="2102325"/>
          </a:xfrm>
          <a:prstGeom prst="rect">
            <a:avLst/>
          </a:prstGeom>
        </p:spPr>
      </p:pic>
      <p:pic>
        <p:nvPicPr>
          <p:cNvPr id="22" name="Picture 21" descr="A person sitting in a robe&#10;&#10;AI-generated content may be incorrect.">
            <a:extLst>
              <a:ext uri="{FF2B5EF4-FFF2-40B4-BE49-F238E27FC236}">
                <a16:creationId xmlns:a16="http://schemas.microsoft.com/office/drawing/2014/main" id="{8FDAED58-620D-5DCC-73B4-CEB7EA12A525}"/>
              </a:ext>
            </a:extLst>
          </p:cNvPr>
          <p:cNvPicPr>
            <a:picLocks noChangeAspect="1"/>
          </p:cNvPicPr>
          <p:nvPr/>
        </p:nvPicPr>
        <p:blipFill>
          <a:blip r:embed="rId4">
            <a:extLst>
              <a:ext uri="{28A0092B-C50C-407E-A947-70E740481C1C}">
                <a14:useLocalDpi xmlns:a14="http://schemas.microsoft.com/office/drawing/2010/main" val="0"/>
              </a:ext>
            </a:extLst>
          </a:blip>
          <a:srcRect l="53193" t="60591" r="24379" b="20337"/>
          <a:stretch>
            <a:fillRect/>
          </a:stretch>
        </p:blipFill>
        <p:spPr>
          <a:xfrm>
            <a:off x="10125603" y="3684900"/>
            <a:ext cx="1844383" cy="2218188"/>
          </a:xfrm>
          <a:prstGeom prst="rect">
            <a:avLst/>
          </a:prstGeom>
        </p:spPr>
      </p:pic>
      <p:sp>
        <p:nvSpPr>
          <p:cNvPr id="24" name="TextBox 23">
            <a:extLst>
              <a:ext uri="{FF2B5EF4-FFF2-40B4-BE49-F238E27FC236}">
                <a16:creationId xmlns:a16="http://schemas.microsoft.com/office/drawing/2014/main" id="{B49D3B1A-84CD-A320-4EAF-6C85436D1981}"/>
              </a:ext>
            </a:extLst>
          </p:cNvPr>
          <p:cNvSpPr txBox="1"/>
          <p:nvPr/>
        </p:nvSpPr>
        <p:spPr>
          <a:xfrm>
            <a:off x="225465" y="5986914"/>
            <a:ext cx="11744521" cy="369332"/>
          </a:xfrm>
          <a:prstGeom prst="rect">
            <a:avLst/>
          </a:prstGeom>
          <a:noFill/>
        </p:spPr>
        <p:txBody>
          <a:bodyPr wrap="square" rtlCol="0">
            <a:spAutoFit/>
          </a:bodyPr>
          <a:lstStyle/>
          <a:p>
            <a:r>
              <a:rPr lang="en-GB" altLang="zh-CN" dirty="0"/>
              <a:t>This group depicts the stretch of the right leg first. After three reps, repeat the movements of the left leg three times. </a:t>
            </a:r>
            <a:endParaRPr lang="zh-CN" altLang="en-US" dirty="0"/>
          </a:p>
        </p:txBody>
      </p:sp>
    </p:spTree>
    <p:extLst>
      <p:ext uri="{BB962C8B-B14F-4D97-AF65-F5344CB8AC3E}">
        <p14:creationId xmlns:p14="http://schemas.microsoft.com/office/powerpoint/2010/main" val="3911210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47F2D-F618-0848-83BF-2EE60F4EF8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602581-44AC-D3E1-03B7-DF3763BDAB9E}"/>
              </a:ext>
            </a:extLst>
          </p:cNvPr>
          <p:cNvSpPr>
            <a:spLocks noGrp="1"/>
          </p:cNvSpPr>
          <p:nvPr>
            <p:ph type="ctrTitle"/>
          </p:nvPr>
        </p:nvSpPr>
        <p:spPr>
          <a:xfrm>
            <a:off x="866836" y="1797455"/>
            <a:ext cx="8947723" cy="2768997"/>
          </a:xfrm>
        </p:spPr>
        <p:txBody>
          <a:bodyPr/>
          <a:lstStyle/>
          <a:p>
            <a:r>
              <a:rPr lang="en-US" altLang="zh-CN" dirty="0"/>
              <a:t>Week 6</a:t>
            </a:r>
            <a:br>
              <a:rPr lang="en-US" altLang="zh-CN" dirty="0"/>
            </a:br>
            <a:r>
              <a:rPr lang="en-US" altLang="zh-CN" dirty="0"/>
              <a:t>Tai Chi Movements 7</a:t>
            </a:r>
            <a:br>
              <a:rPr lang="en-US" altLang="zh-CN" dirty="0"/>
            </a:br>
            <a:br>
              <a:rPr lang="en-US" altLang="zh-CN" dirty="0"/>
            </a:br>
            <a:r>
              <a:rPr lang="en-US" altLang="zh-CN" dirty="0"/>
              <a:t>2 Autumn Movements</a:t>
            </a:r>
            <a:br>
              <a:rPr lang="en-US" altLang="zh-CN" dirty="0"/>
            </a:br>
            <a:br>
              <a:rPr lang="en-US" altLang="zh-CN" dirty="0"/>
            </a:br>
            <a:endParaRPr lang="zh-CN" altLang="en-US" dirty="0"/>
          </a:p>
        </p:txBody>
      </p:sp>
    </p:spTree>
    <p:extLst>
      <p:ext uri="{BB962C8B-B14F-4D97-AF65-F5344CB8AC3E}">
        <p14:creationId xmlns:p14="http://schemas.microsoft.com/office/powerpoint/2010/main" val="3487633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524C3-2093-1236-D48E-97796E84BD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B913E6-E3C1-A610-64A3-DD1265728BAF}"/>
              </a:ext>
            </a:extLst>
          </p:cNvPr>
          <p:cNvSpPr>
            <a:spLocks noGrp="1"/>
          </p:cNvSpPr>
          <p:nvPr>
            <p:ph type="title"/>
          </p:nvPr>
        </p:nvSpPr>
        <p:spPr>
          <a:xfrm>
            <a:off x="180104" y="120361"/>
            <a:ext cx="9883327" cy="577743"/>
          </a:xfrm>
        </p:spPr>
        <p:txBody>
          <a:bodyPr/>
          <a:lstStyle/>
          <a:p>
            <a:r>
              <a:rPr lang="en-GB" altLang="zh-CN" dirty="0"/>
              <a:t>Illustration of </a:t>
            </a:r>
            <a:r>
              <a:rPr lang="en-GB" altLang="zh-CN"/>
              <a:t>the seventh </a:t>
            </a:r>
            <a:r>
              <a:rPr lang="en-GB" altLang="zh-CN" dirty="0" err="1"/>
              <a:t>mo</a:t>
            </a:r>
            <a:r>
              <a:rPr lang="en-US" altLang="zh-CN" dirty="0"/>
              <a:t>v</a:t>
            </a:r>
            <a:r>
              <a:rPr lang="en-GB" altLang="zh-CN" dirty="0" err="1"/>
              <a:t>ement</a:t>
            </a:r>
            <a:r>
              <a:rPr lang="en-GB" altLang="zh-CN" dirty="0"/>
              <a:t> </a:t>
            </a:r>
            <a:r>
              <a:rPr lang="zh-CN" altLang="zh-CN" dirty="0"/>
              <a:t>揽雀尾</a:t>
            </a:r>
            <a:r>
              <a:rPr lang="en-GB" altLang="zh-CN" dirty="0"/>
              <a:t>Grasp the peacock's tail.</a:t>
            </a:r>
            <a:endParaRPr lang="en-GB" dirty="0"/>
          </a:p>
        </p:txBody>
      </p:sp>
      <p:pic>
        <p:nvPicPr>
          <p:cNvPr id="6" name="Picture 5">
            <a:extLst>
              <a:ext uri="{FF2B5EF4-FFF2-40B4-BE49-F238E27FC236}">
                <a16:creationId xmlns:a16="http://schemas.microsoft.com/office/drawing/2014/main" id="{CCD908A9-E8BB-5A53-D678-8C302E3E28B3}"/>
              </a:ext>
            </a:extLst>
          </p:cNvPr>
          <p:cNvPicPr>
            <a:picLocks noChangeAspect="1"/>
          </p:cNvPicPr>
          <p:nvPr/>
        </p:nvPicPr>
        <p:blipFill rotWithShape="1">
          <a:blip r:embed="rId2"/>
          <a:srcRect l="50956" t="27235" r="13429" b="35950"/>
          <a:stretch>
            <a:fillRect/>
          </a:stretch>
        </p:blipFill>
        <p:spPr bwMode="auto">
          <a:xfrm>
            <a:off x="0" y="698104"/>
            <a:ext cx="6391484" cy="4404014"/>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74E9909-206D-F326-3264-5127C4FB430D}"/>
              </a:ext>
            </a:extLst>
          </p:cNvPr>
          <p:cNvPicPr>
            <a:picLocks noChangeAspect="1"/>
          </p:cNvPicPr>
          <p:nvPr/>
        </p:nvPicPr>
        <p:blipFill rotWithShape="1">
          <a:blip r:embed="rId2"/>
          <a:srcRect l="50433" t="64297" r="14940" b="11856"/>
          <a:stretch>
            <a:fillRect/>
          </a:stretch>
        </p:blipFill>
        <p:spPr bwMode="auto">
          <a:xfrm>
            <a:off x="6096000" y="3757976"/>
            <a:ext cx="5856160" cy="26882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2639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AD1B3-25F8-89DB-E515-C704564BEA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F794AC-C481-2DF0-338D-EB0976DC39CA}"/>
              </a:ext>
            </a:extLst>
          </p:cNvPr>
          <p:cNvSpPr>
            <a:spLocks noGrp="1"/>
          </p:cNvSpPr>
          <p:nvPr>
            <p:ph type="title"/>
          </p:nvPr>
        </p:nvSpPr>
        <p:spPr>
          <a:xfrm>
            <a:off x="357550" y="161728"/>
            <a:ext cx="10580525" cy="613776"/>
          </a:xfrm>
        </p:spPr>
        <p:txBody>
          <a:bodyPr/>
          <a:lstStyle/>
          <a:p>
            <a:r>
              <a:rPr lang="zh-CN" altLang="en-US" sz="2400" dirty="0"/>
              <a:t>揽雀尾 </a:t>
            </a:r>
            <a:r>
              <a:rPr lang="en-GB" altLang="zh-CN" sz="2400" dirty="0"/>
              <a:t>Lǎn Què </a:t>
            </a:r>
            <a:r>
              <a:rPr lang="en-GB" altLang="zh-CN" sz="2400" dirty="0" err="1"/>
              <a:t>Wěi</a:t>
            </a:r>
            <a:r>
              <a:rPr lang="en-GB" altLang="zh-CN" sz="2400" dirty="0"/>
              <a:t> – Grasp the Bird’s Tail</a:t>
            </a:r>
            <a:endParaRPr lang="zh-CN" altLang="en-US" sz="2400" dirty="0"/>
          </a:p>
        </p:txBody>
      </p:sp>
      <p:sp>
        <p:nvSpPr>
          <p:cNvPr id="3" name="Content Placeholder 2">
            <a:extLst>
              <a:ext uri="{FF2B5EF4-FFF2-40B4-BE49-F238E27FC236}">
                <a16:creationId xmlns:a16="http://schemas.microsoft.com/office/drawing/2014/main" id="{984F2748-1294-E94B-FB63-3EB893090A7E}"/>
              </a:ext>
            </a:extLst>
          </p:cNvPr>
          <p:cNvSpPr>
            <a:spLocks noGrp="1"/>
          </p:cNvSpPr>
          <p:nvPr>
            <p:ph idx="1"/>
          </p:nvPr>
        </p:nvSpPr>
        <p:spPr>
          <a:xfrm>
            <a:off x="357550" y="937329"/>
            <a:ext cx="11737993" cy="5359299"/>
          </a:xfrm>
        </p:spPr>
        <p:txBody>
          <a:bodyPr/>
          <a:lstStyle/>
          <a:p>
            <a:pPr marL="0" indent="0">
              <a:buNone/>
            </a:pPr>
            <a:r>
              <a:rPr lang="en-GB" altLang="zh-CN" dirty="0"/>
              <a:t>This is one of the </a:t>
            </a:r>
            <a:r>
              <a:rPr lang="en-GB" altLang="zh-CN" b="1" dirty="0"/>
              <a:t>core sequences</a:t>
            </a:r>
            <a:r>
              <a:rPr lang="en-GB" altLang="zh-CN" dirty="0"/>
              <a:t> in Tai Chi, embodying its essential internal principles. It integrates the four fundamental energies (</a:t>
            </a:r>
            <a:r>
              <a:rPr lang="zh-CN" altLang="en-US" dirty="0"/>
              <a:t>四正劲 </a:t>
            </a:r>
            <a:r>
              <a:rPr lang="en-GB" altLang="zh-CN" i="1" dirty="0" err="1"/>
              <a:t>sì</a:t>
            </a:r>
            <a:r>
              <a:rPr lang="en-GB" altLang="zh-CN" i="1" dirty="0"/>
              <a:t> </a:t>
            </a:r>
            <a:r>
              <a:rPr lang="en-GB" altLang="zh-CN" i="1" dirty="0" err="1"/>
              <a:t>zhèng</a:t>
            </a:r>
            <a:r>
              <a:rPr lang="en-GB" altLang="zh-CN" i="1" dirty="0"/>
              <a:t> </a:t>
            </a:r>
            <a:r>
              <a:rPr lang="en-GB" altLang="zh-CN" i="1" dirty="0" err="1"/>
              <a:t>jìn</a:t>
            </a:r>
            <a:r>
              <a:rPr lang="en-GB" altLang="zh-CN" dirty="0"/>
              <a:t>): </a:t>
            </a:r>
            <a:r>
              <a:rPr lang="zh-CN" altLang="en-US" b="1" dirty="0"/>
              <a:t>掤 </a:t>
            </a:r>
            <a:r>
              <a:rPr lang="en-GB" altLang="zh-CN" b="1" dirty="0"/>
              <a:t>Péng (Ward-off)</a:t>
            </a:r>
            <a:r>
              <a:rPr lang="en-GB" altLang="zh-CN" dirty="0"/>
              <a:t>, </a:t>
            </a:r>
            <a:r>
              <a:rPr lang="zh-CN" altLang="en-US" b="1" dirty="0"/>
              <a:t>捋 </a:t>
            </a:r>
            <a:r>
              <a:rPr lang="en-GB" altLang="zh-CN" b="1" dirty="0" err="1"/>
              <a:t>Lǚ</a:t>
            </a:r>
            <a:r>
              <a:rPr lang="en-GB" altLang="zh-CN" b="1" dirty="0"/>
              <a:t> (Roll-back)</a:t>
            </a:r>
            <a:r>
              <a:rPr lang="en-GB" altLang="zh-CN" dirty="0"/>
              <a:t>, </a:t>
            </a:r>
            <a:r>
              <a:rPr lang="zh-CN" altLang="en-US" b="1" dirty="0"/>
              <a:t>挤 </a:t>
            </a:r>
            <a:r>
              <a:rPr lang="en-GB" altLang="zh-CN" b="1" dirty="0" err="1"/>
              <a:t>Jǐ</a:t>
            </a:r>
            <a:r>
              <a:rPr lang="en-GB" altLang="zh-CN" b="1" dirty="0"/>
              <a:t> (Press)</a:t>
            </a:r>
            <a:r>
              <a:rPr lang="en-GB" altLang="zh-CN" dirty="0"/>
              <a:t>, and </a:t>
            </a:r>
            <a:r>
              <a:rPr lang="zh-CN" altLang="en-US" b="1" dirty="0"/>
              <a:t>按 </a:t>
            </a:r>
            <a:r>
              <a:rPr lang="en-GB" altLang="zh-CN" b="1" dirty="0" err="1"/>
              <a:t>Àn</a:t>
            </a:r>
            <a:r>
              <a:rPr lang="en-GB" altLang="zh-CN" b="1" dirty="0"/>
              <a:t> (Push)</a:t>
            </a:r>
            <a:r>
              <a:rPr lang="en-GB" altLang="zh-CN" dirty="0"/>
              <a:t>, </a:t>
            </a:r>
            <a:r>
              <a:rPr lang="en-US" altLang="zh-CN" dirty="0"/>
              <a:t>-</a:t>
            </a:r>
          </a:p>
          <a:p>
            <a:pPr marL="0" indent="0">
              <a:buNone/>
            </a:pPr>
            <a:r>
              <a:rPr lang="zh-CN" altLang="en-US" b="1" dirty="0"/>
              <a:t>掤 </a:t>
            </a:r>
            <a:r>
              <a:rPr lang="en-US" altLang="zh-CN" b="1" dirty="0"/>
              <a:t>(</a:t>
            </a:r>
            <a:r>
              <a:rPr lang="en-GB" altLang="zh-CN" b="1" dirty="0"/>
              <a:t>Péng – Ward-off)</a:t>
            </a:r>
          </a:p>
          <a:p>
            <a:pPr marL="0" indent="0">
              <a:buNone/>
            </a:pPr>
            <a:r>
              <a:rPr lang="en-GB" altLang="zh-CN" b="1" dirty="0"/>
              <a:t>Key Points</a:t>
            </a:r>
          </a:p>
          <a:p>
            <a:r>
              <a:rPr lang="en-GB" altLang="zh-CN" dirty="0"/>
              <a:t>Energy expands outward like a balloon being inflated — </a:t>
            </a:r>
            <a:r>
              <a:rPr lang="en-GB" altLang="zh-CN" i="1" dirty="0"/>
              <a:t>“supporting from within.”</a:t>
            </a:r>
            <a:endParaRPr lang="en-GB" altLang="zh-CN" dirty="0"/>
          </a:p>
          <a:p>
            <a:r>
              <a:rPr lang="en-GB" altLang="zh-CN" dirty="0"/>
              <a:t>The front arm forms a rounded arc, elbow drooping slightly.</a:t>
            </a:r>
          </a:p>
          <a:p>
            <a:r>
              <a:rPr lang="en-GB" altLang="zh-CN" dirty="0"/>
              <a:t>The rear hand supports near the side; chest open, back full, waist leading.</a:t>
            </a:r>
          </a:p>
          <a:p>
            <a:r>
              <a:rPr lang="en-GB" altLang="zh-CN" dirty="0"/>
              <a:t>Maintain upright posture, weight slightly on the rear leg, body relaxed but alert.</a:t>
            </a:r>
          </a:p>
          <a:p>
            <a:pPr marL="0" indent="0">
              <a:buNone/>
            </a:pPr>
            <a:r>
              <a:rPr lang="en-GB" altLang="zh-CN" b="1" dirty="0"/>
              <a:t>Intended Benefits</a:t>
            </a:r>
          </a:p>
          <a:p>
            <a:r>
              <a:rPr lang="en-GB" altLang="zh-CN" dirty="0"/>
              <a:t>Cultivates </a:t>
            </a:r>
            <a:r>
              <a:rPr lang="en-GB" altLang="zh-CN" b="1" dirty="0"/>
              <a:t>expansive, buoyant energy</a:t>
            </a:r>
            <a:r>
              <a:rPr lang="en-GB" altLang="zh-CN" dirty="0"/>
              <a:t>.</a:t>
            </a:r>
          </a:p>
          <a:p>
            <a:r>
              <a:rPr lang="en-GB" altLang="zh-CN" dirty="0"/>
              <a:t>Develops </a:t>
            </a:r>
            <a:r>
              <a:rPr lang="en-GB" altLang="zh-CN" b="1" dirty="0"/>
              <a:t>waist–arm coordination</a:t>
            </a:r>
            <a:r>
              <a:rPr lang="en-GB" altLang="zh-CN" dirty="0"/>
              <a:t> and structural integrity.</a:t>
            </a:r>
          </a:p>
          <a:p>
            <a:r>
              <a:rPr lang="en-GB" altLang="zh-CN" dirty="0"/>
              <a:t>Strengthens awareness of internal connection (“one energy from foot to hand”).</a:t>
            </a:r>
          </a:p>
          <a:p>
            <a:pPr marL="0" indent="0">
              <a:buNone/>
            </a:pPr>
            <a:endParaRPr lang="en-GB" altLang="zh-CN" dirty="0"/>
          </a:p>
        </p:txBody>
      </p:sp>
      <p:pic>
        <p:nvPicPr>
          <p:cNvPr id="4" name="Picture 3">
            <a:extLst>
              <a:ext uri="{FF2B5EF4-FFF2-40B4-BE49-F238E27FC236}">
                <a16:creationId xmlns:a16="http://schemas.microsoft.com/office/drawing/2014/main" id="{5F4BC7DB-A5FF-7756-2701-9BB56F1C5BCD}"/>
              </a:ext>
            </a:extLst>
          </p:cNvPr>
          <p:cNvPicPr>
            <a:picLocks noChangeAspect="1"/>
          </p:cNvPicPr>
          <p:nvPr/>
        </p:nvPicPr>
        <p:blipFill>
          <a:blip r:embed="rId2"/>
          <a:srcRect l="4191" t="27848" r="68369" b="36709"/>
          <a:stretch>
            <a:fillRect/>
          </a:stretch>
        </p:blipFill>
        <p:spPr>
          <a:xfrm>
            <a:off x="9236597" y="2267289"/>
            <a:ext cx="2164467" cy="3725724"/>
          </a:xfrm>
          <a:prstGeom prst="rect">
            <a:avLst/>
          </a:prstGeom>
        </p:spPr>
      </p:pic>
    </p:spTree>
    <p:extLst>
      <p:ext uri="{BB962C8B-B14F-4D97-AF65-F5344CB8AC3E}">
        <p14:creationId xmlns:p14="http://schemas.microsoft.com/office/powerpoint/2010/main" val="2260265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20A38-1709-6203-61A7-7E7DBCE4B2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1F6F4D-1095-B186-A993-88DA3CEB75B7}"/>
              </a:ext>
            </a:extLst>
          </p:cNvPr>
          <p:cNvSpPr>
            <a:spLocks noGrp="1"/>
          </p:cNvSpPr>
          <p:nvPr>
            <p:ph type="title"/>
          </p:nvPr>
        </p:nvSpPr>
        <p:spPr>
          <a:xfrm>
            <a:off x="357550" y="161728"/>
            <a:ext cx="10580525" cy="613776"/>
          </a:xfrm>
        </p:spPr>
        <p:txBody>
          <a:bodyPr/>
          <a:lstStyle/>
          <a:p>
            <a:r>
              <a:rPr lang="zh-CN" altLang="en-US" sz="2400" dirty="0"/>
              <a:t>揽雀尾 </a:t>
            </a:r>
            <a:r>
              <a:rPr lang="en-GB" altLang="zh-CN" sz="2400" dirty="0"/>
              <a:t>Lǎn Què </a:t>
            </a:r>
            <a:r>
              <a:rPr lang="en-GB" altLang="zh-CN" sz="2400" dirty="0" err="1"/>
              <a:t>Wěi</a:t>
            </a:r>
            <a:r>
              <a:rPr lang="en-GB" altLang="zh-CN" sz="2400" dirty="0"/>
              <a:t> – Grasp the Bird’s Tail</a:t>
            </a:r>
            <a:endParaRPr lang="zh-CN" altLang="en-US" sz="2400" dirty="0"/>
          </a:p>
        </p:txBody>
      </p:sp>
      <p:sp>
        <p:nvSpPr>
          <p:cNvPr id="3" name="Content Placeholder 2">
            <a:extLst>
              <a:ext uri="{FF2B5EF4-FFF2-40B4-BE49-F238E27FC236}">
                <a16:creationId xmlns:a16="http://schemas.microsoft.com/office/drawing/2014/main" id="{4DB5FB74-9D6D-176F-FE4A-03D23FFD96F5}"/>
              </a:ext>
            </a:extLst>
          </p:cNvPr>
          <p:cNvSpPr>
            <a:spLocks noGrp="1"/>
          </p:cNvSpPr>
          <p:nvPr>
            <p:ph idx="1"/>
          </p:nvPr>
        </p:nvSpPr>
        <p:spPr>
          <a:xfrm>
            <a:off x="357550" y="937329"/>
            <a:ext cx="11737993" cy="5359299"/>
          </a:xfrm>
        </p:spPr>
        <p:txBody>
          <a:bodyPr/>
          <a:lstStyle/>
          <a:p>
            <a:pPr marL="0" indent="0">
              <a:buNone/>
            </a:pPr>
            <a:endParaRPr lang="en-US" altLang="zh-CN" b="1" dirty="0"/>
          </a:p>
          <a:p>
            <a:pPr marL="0" indent="0">
              <a:buNone/>
            </a:pPr>
            <a:r>
              <a:rPr lang="zh-CN" altLang="en-US" b="1" dirty="0"/>
              <a:t>捋 </a:t>
            </a:r>
            <a:r>
              <a:rPr lang="en-US" altLang="zh-CN" b="1" dirty="0"/>
              <a:t>(</a:t>
            </a:r>
            <a:r>
              <a:rPr lang="en-GB" altLang="zh-CN" b="1" dirty="0" err="1"/>
              <a:t>Lǚ</a:t>
            </a:r>
            <a:r>
              <a:rPr lang="en-GB" altLang="zh-CN" b="1" dirty="0"/>
              <a:t> – Roll-back)</a:t>
            </a:r>
          </a:p>
          <a:p>
            <a:pPr marL="0" indent="0">
              <a:buNone/>
            </a:pPr>
            <a:r>
              <a:rPr lang="en-GB" altLang="zh-CN" b="1" dirty="0"/>
              <a:t>Key Points</a:t>
            </a:r>
          </a:p>
          <a:p>
            <a:r>
              <a:rPr lang="en-GB" altLang="zh-CN" dirty="0"/>
              <a:t>Redirect incoming force by </a:t>
            </a:r>
            <a:r>
              <a:rPr lang="en-GB" altLang="zh-CN" b="1" dirty="0"/>
              <a:t>turning the waist</a:t>
            </a:r>
            <a:r>
              <a:rPr lang="en-GB" altLang="zh-CN" dirty="0"/>
              <a:t> and guiding energy to the side and back.</a:t>
            </a:r>
          </a:p>
          <a:p>
            <a:r>
              <a:rPr lang="en-GB" altLang="zh-CN" dirty="0"/>
              <a:t>Hands form a circular path — one pulling slightly backward, the other following.</a:t>
            </a:r>
          </a:p>
          <a:p>
            <a:r>
              <a:rPr lang="en-GB" altLang="zh-CN" dirty="0"/>
              <a:t>Weight shifts naturally to the rear leg; energy spirals through the body.</a:t>
            </a:r>
          </a:p>
          <a:p>
            <a:r>
              <a:rPr lang="en-GB" altLang="zh-CN" dirty="0"/>
              <a:t>Focus on </a:t>
            </a:r>
            <a:r>
              <a:rPr lang="en-GB" altLang="zh-CN" b="1" dirty="0"/>
              <a:t>yielding, not retreating</a:t>
            </a:r>
            <a:r>
              <a:rPr lang="en-GB" altLang="zh-CN" dirty="0"/>
              <a:t> — the centre remains stable.</a:t>
            </a:r>
          </a:p>
          <a:p>
            <a:pPr marL="0" indent="0">
              <a:buNone/>
            </a:pPr>
            <a:r>
              <a:rPr lang="en-US" altLang="zh-CN" b="1" dirty="0"/>
              <a:t>I</a:t>
            </a:r>
            <a:r>
              <a:rPr lang="en-GB" altLang="zh-CN" b="1" dirty="0" err="1"/>
              <a:t>ntended</a:t>
            </a:r>
            <a:r>
              <a:rPr lang="en-GB" altLang="zh-CN" b="1" dirty="0"/>
              <a:t> Benefits</a:t>
            </a:r>
          </a:p>
          <a:p>
            <a:r>
              <a:rPr lang="en-GB" altLang="zh-CN" dirty="0"/>
              <a:t>Trains </a:t>
            </a:r>
            <a:r>
              <a:rPr lang="en-GB" altLang="zh-CN" b="1" dirty="0"/>
              <a:t>listening energy (</a:t>
            </a:r>
            <a:r>
              <a:rPr lang="zh-CN" altLang="en-US" b="1" dirty="0"/>
              <a:t>听劲</a:t>
            </a:r>
            <a:r>
              <a:rPr lang="en-US" altLang="zh-CN" b="1" dirty="0"/>
              <a:t>)</a:t>
            </a:r>
            <a:r>
              <a:rPr lang="zh-CN" altLang="en-US" dirty="0"/>
              <a:t> </a:t>
            </a:r>
            <a:r>
              <a:rPr lang="en-US" altLang="zh-CN" dirty="0"/>
              <a:t>— </a:t>
            </a:r>
            <a:r>
              <a:rPr lang="en-GB" altLang="zh-CN" dirty="0"/>
              <a:t>sensitivity to direction and force.</a:t>
            </a:r>
          </a:p>
          <a:p>
            <a:r>
              <a:rPr lang="en-GB" altLang="zh-CN" dirty="0"/>
              <a:t>Enhances </a:t>
            </a:r>
            <a:r>
              <a:rPr lang="en-GB" altLang="zh-CN" b="1" dirty="0"/>
              <a:t>waist flexibility</a:t>
            </a:r>
            <a:r>
              <a:rPr lang="en-GB" altLang="zh-CN" dirty="0"/>
              <a:t> and control of neutralization.</a:t>
            </a:r>
          </a:p>
          <a:p>
            <a:r>
              <a:rPr lang="en-GB" altLang="zh-CN" dirty="0"/>
              <a:t>Promotes calmness and responsiveness rather than resistance.</a:t>
            </a:r>
          </a:p>
          <a:p>
            <a:pPr marL="0" indent="0">
              <a:buNone/>
            </a:pPr>
            <a:endParaRPr lang="en-GB" altLang="zh-CN" dirty="0"/>
          </a:p>
        </p:txBody>
      </p:sp>
      <p:pic>
        <p:nvPicPr>
          <p:cNvPr id="5" name="Picture 4">
            <a:extLst>
              <a:ext uri="{FF2B5EF4-FFF2-40B4-BE49-F238E27FC236}">
                <a16:creationId xmlns:a16="http://schemas.microsoft.com/office/drawing/2014/main" id="{E99B34AC-5A32-AF63-49E6-AF4BD33D31F9}"/>
              </a:ext>
            </a:extLst>
          </p:cNvPr>
          <p:cNvPicPr>
            <a:picLocks noChangeAspect="1"/>
          </p:cNvPicPr>
          <p:nvPr/>
        </p:nvPicPr>
        <p:blipFill>
          <a:blip r:embed="rId2"/>
          <a:srcRect l="28230" t="26911" r="46200" b="38266"/>
          <a:stretch>
            <a:fillRect/>
          </a:stretch>
        </p:blipFill>
        <p:spPr>
          <a:xfrm>
            <a:off x="9514389" y="2047031"/>
            <a:ext cx="2060295" cy="3745987"/>
          </a:xfrm>
          <a:prstGeom prst="rect">
            <a:avLst/>
          </a:prstGeom>
        </p:spPr>
      </p:pic>
    </p:spTree>
    <p:extLst>
      <p:ext uri="{BB962C8B-B14F-4D97-AF65-F5344CB8AC3E}">
        <p14:creationId xmlns:p14="http://schemas.microsoft.com/office/powerpoint/2010/main" val="3096017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64404-6B11-2EA0-A297-5B98F30D01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C86B3-2FE0-9B35-E67B-7FB8E2E73278}"/>
              </a:ext>
            </a:extLst>
          </p:cNvPr>
          <p:cNvSpPr>
            <a:spLocks noGrp="1"/>
          </p:cNvSpPr>
          <p:nvPr>
            <p:ph type="title"/>
          </p:nvPr>
        </p:nvSpPr>
        <p:spPr>
          <a:xfrm>
            <a:off x="248462" y="323553"/>
            <a:ext cx="10580525" cy="613776"/>
          </a:xfrm>
        </p:spPr>
        <p:txBody>
          <a:bodyPr/>
          <a:lstStyle/>
          <a:p>
            <a:r>
              <a:rPr lang="zh-CN" altLang="en-US" sz="2400" dirty="0"/>
              <a:t>揽雀尾 </a:t>
            </a:r>
            <a:r>
              <a:rPr lang="en-GB" altLang="zh-CN" sz="2400" dirty="0"/>
              <a:t>Lǎn Què </a:t>
            </a:r>
            <a:r>
              <a:rPr lang="en-GB" altLang="zh-CN" sz="2400" dirty="0" err="1"/>
              <a:t>Wěi</a:t>
            </a:r>
            <a:r>
              <a:rPr lang="en-GB" altLang="zh-CN" sz="2400" dirty="0"/>
              <a:t> – Grasp the Bird’s Tail</a:t>
            </a:r>
            <a:endParaRPr lang="zh-CN" altLang="en-US" sz="2400" dirty="0"/>
          </a:p>
        </p:txBody>
      </p:sp>
      <p:sp>
        <p:nvSpPr>
          <p:cNvPr id="3" name="Content Placeholder 2">
            <a:extLst>
              <a:ext uri="{FF2B5EF4-FFF2-40B4-BE49-F238E27FC236}">
                <a16:creationId xmlns:a16="http://schemas.microsoft.com/office/drawing/2014/main" id="{0DBBEDDB-E0BA-1A5E-E346-18DAED4E56CC}"/>
              </a:ext>
            </a:extLst>
          </p:cNvPr>
          <p:cNvSpPr>
            <a:spLocks noGrp="1"/>
          </p:cNvSpPr>
          <p:nvPr>
            <p:ph idx="1"/>
          </p:nvPr>
        </p:nvSpPr>
        <p:spPr>
          <a:xfrm>
            <a:off x="357550" y="937329"/>
            <a:ext cx="11737993" cy="5359299"/>
          </a:xfrm>
        </p:spPr>
        <p:txBody>
          <a:bodyPr/>
          <a:lstStyle/>
          <a:p>
            <a:pPr marL="0" indent="0">
              <a:buNone/>
            </a:pPr>
            <a:endParaRPr lang="en-US" altLang="zh-CN" b="1" dirty="0"/>
          </a:p>
          <a:p>
            <a:pPr marL="0" indent="0">
              <a:buNone/>
            </a:pPr>
            <a:r>
              <a:rPr lang="zh-CN" altLang="en-US" b="1" dirty="0"/>
              <a:t>挤 </a:t>
            </a:r>
            <a:r>
              <a:rPr lang="en-US" altLang="zh-CN" b="1" dirty="0"/>
              <a:t>(</a:t>
            </a:r>
            <a:r>
              <a:rPr lang="en-GB" altLang="zh-CN" b="1" dirty="0" err="1"/>
              <a:t>Jǐ</a:t>
            </a:r>
            <a:r>
              <a:rPr lang="en-GB" altLang="zh-CN" b="1" dirty="0"/>
              <a:t> – Press)</a:t>
            </a:r>
          </a:p>
          <a:p>
            <a:pPr marL="0" indent="0">
              <a:buNone/>
            </a:pPr>
            <a:r>
              <a:rPr lang="en-GB" altLang="zh-CN" b="1" dirty="0"/>
              <a:t>Key Points</a:t>
            </a:r>
          </a:p>
          <a:p>
            <a:r>
              <a:rPr lang="en-GB" altLang="zh-CN" dirty="0"/>
              <a:t>Convert the redirected energy into forward pressure using both hands in coordinated push — one palm behind the other forearm, or wrist on wrist.</a:t>
            </a:r>
          </a:p>
          <a:p>
            <a:r>
              <a:rPr lang="en-GB" altLang="zh-CN" dirty="0"/>
              <a:t>The force issues from the back foot through the waist, spine, and arms.</a:t>
            </a:r>
          </a:p>
          <a:p>
            <a:r>
              <a:rPr lang="en-GB" altLang="zh-CN" dirty="0"/>
              <a:t>Elbows slightly bent, shoulders relaxed; maintain forward-rooted stability.</a:t>
            </a:r>
          </a:p>
          <a:p>
            <a:pPr marL="0" indent="0">
              <a:buNone/>
            </a:pPr>
            <a:r>
              <a:rPr lang="en-GB" altLang="zh-CN" b="1" dirty="0"/>
              <a:t>Intended Benefits</a:t>
            </a:r>
          </a:p>
          <a:p>
            <a:r>
              <a:rPr lang="en-GB" altLang="zh-CN" dirty="0"/>
              <a:t>Develops </a:t>
            </a:r>
            <a:r>
              <a:rPr lang="en-GB" altLang="zh-CN" b="1" dirty="0"/>
              <a:t>coordinated forward energy (</a:t>
            </a:r>
            <a:r>
              <a:rPr lang="zh-CN" altLang="en-US" b="1" dirty="0"/>
              <a:t>合劲</a:t>
            </a:r>
            <a:r>
              <a:rPr lang="en-US" altLang="zh-CN" b="1" dirty="0"/>
              <a:t>)</a:t>
            </a:r>
            <a:r>
              <a:rPr lang="en-US" altLang="zh-CN" dirty="0"/>
              <a:t>.</a:t>
            </a:r>
          </a:p>
          <a:p>
            <a:r>
              <a:rPr lang="en-GB" altLang="zh-CN" dirty="0"/>
              <a:t>Teaches how two arms combine power through structural alignment.</a:t>
            </a:r>
          </a:p>
          <a:p>
            <a:r>
              <a:rPr lang="en-GB" altLang="zh-CN" dirty="0"/>
              <a:t>Trains focused projection of internal energy, not brute force.</a:t>
            </a:r>
          </a:p>
          <a:p>
            <a:pPr marL="0" indent="0">
              <a:buNone/>
            </a:pPr>
            <a:endParaRPr lang="en-GB" altLang="zh-CN" dirty="0"/>
          </a:p>
        </p:txBody>
      </p:sp>
      <p:pic>
        <p:nvPicPr>
          <p:cNvPr id="4" name="Picture 3">
            <a:extLst>
              <a:ext uri="{FF2B5EF4-FFF2-40B4-BE49-F238E27FC236}">
                <a16:creationId xmlns:a16="http://schemas.microsoft.com/office/drawing/2014/main" id="{83A4CC75-04A9-B6E7-AACB-DBFC4C253120}"/>
              </a:ext>
            </a:extLst>
          </p:cNvPr>
          <p:cNvPicPr>
            <a:picLocks noChangeAspect="1"/>
          </p:cNvPicPr>
          <p:nvPr/>
        </p:nvPicPr>
        <p:blipFill>
          <a:blip r:embed="rId2"/>
          <a:srcRect l="48609" t="27744" r="26406" b="37096"/>
          <a:stretch>
            <a:fillRect/>
          </a:stretch>
        </p:blipFill>
        <p:spPr>
          <a:xfrm>
            <a:off x="9769033" y="2643236"/>
            <a:ext cx="1944547" cy="3653392"/>
          </a:xfrm>
          <a:prstGeom prst="rect">
            <a:avLst/>
          </a:prstGeom>
        </p:spPr>
      </p:pic>
    </p:spTree>
    <p:extLst>
      <p:ext uri="{BB962C8B-B14F-4D97-AF65-F5344CB8AC3E}">
        <p14:creationId xmlns:p14="http://schemas.microsoft.com/office/powerpoint/2010/main" val="2079276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E2CB7-FF7C-EB74-654C-167018271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16CE3-017D-FBAF-8198-A51F22AC5560}"/>
              </a:ext>
            </a:extLst>
          </p:cNvPr>
          <p:cNvSpPr>
            <a:spLocks noGrp="1"/>
          </p:cNvSpPr>
          <p:nvPr>
            <p:ph type="title"/>
          </p:nvPr>
        </p:nvSpPr>
        <p:spPr>
          <a:xfrm>
            <a:off x="357550" y="161728"/>
            <a:ext cx="10580525" cy="613776"/>
          </a:xfrm>
        </p:spPr>
        <p:txBody>
          <a:bodyPr/>
          <a:lstStyle/>
          <a:p>
            <a:r>
              <a:rPr lang="zh-CN" altLang="en-US" sz="2400" dirty="0"/>
              <a:t>揽雀尾 </a:t>
            </a:r>
            <a:r>
              <a:rPr lang="en-GB" altLang="zh-CN" sz="2400" dirty="0"/>
              <a:t>Lǎn Què </a:t>
            </a:r>
            <a:r>
              <a:rPr lang="en-GB" altLang="zh-CN" sz="2400" dirty="0" err="1"/>
              <a:t>Wěi</a:t>
            </a:r>
            <a:r>
              <a:rPr lang="en-GB" altLang="zh-CN" sz="2400" dirty="0"/>
              <a:t> – Grasp the Bird’s Tail</a:t>
            </a:r>
            <a:endParaRPr lang="zh-CN" altLang="en-US" sz="2400" dirty="0"/>
          </a:p>
        </p:txBody>
      </p:sp>
      <p:sp>
        <p:nvSpPr>
          <p:cNvPr id="3" name="Content Placeholder 2">
            <a:extLst>
              <a:ext uri="{FF2B5EF4-FFF2-40B4-BE49-F238E27FC236}">
                <a16:creationId xmlns:a16="http://schemas.microsoft.com/office/drawing/2014/main" id="{2E78451C-0993-C895-1C69-34DD21E3B761}"/>
              </a:ext>
            </a:extLst>
          </p:cNvPr>
          <p:cNvSpPr>
            <a:spLocks noGrp="1"/>
          </p:cNvSpPr>
          <p:nvPr>
            <p:ph idx="1"/>
          </p:nvPr>
        </p:nvSpPr>
        <p:spPr>
          <a:xfrm>
            <a:off x="357550" y="937329"/>
            <a:ext cx="11737993" cy="5359299"/>
          </a:xfrm>
        </p:spPr>
        <p:txBody>
          <a:bodyPr/>
          <a:lstStyle/>
          <a:p>
            <a:pPr marL="0" indent="0">
              <a:buNone/>
            </a:pPr>
            <a:endParaRPr lang="en-GB" altLang="zh-CN" dirty="0"/>
          </a:p>
          <a:p>
            <a:pPr marL="0" indent="0">
              <a:buNone/>
            </a:pPr>
            <a:r>
              <a:rPr lang="zh-CN" altLang="en-US" b="1" dirty="0"/>
              <a:t>按 </a:t>
            </a:r>
            <a:r>
              <a:rPr lang="en-US" altLang="zh-CN" b="1" dirty="0"/>
              <a:t>(</a:t>
            </a:r>
            <a:r>
              <a:rPr lang="en-GB" altLang="zh-CN" b="1" dirty="0" err="1"/>
              <a:t>Àn</a:t>
            </a:r>
            <a:r>
              <a:rPr lang="en-GB" altLang="zh-CN" b="1" dirty="0"/>
              <a:t> – Push)</a:t>
            </a:r>
          </a:p>
          <a:p>
            <a:pPr marL="0" indent="0">
              <a:buNone/>
            </a:pPr>
            <a:r>
              <a:rPr lang="en-GB" altLang="zh-CN" b="1" dirty="0"/>
              <a:t>Key Points</a:t>
            </a:r>
          </a:p>
          <a:p>
            <a:r>
              <a:rPr lang="en-GB" altLang="zh-CN" dirty="0"/>
              <a:t>Begin by slightly sinking (</a:t>
            </a:r>
            <a:r>
              <a:rPr lang="zh-CN" altLang="en-US" dirty="0"/>
              <a:t>收 </a:t>
            </a:r>
            <a:r>
              <a:rPr lang="en-US" altLang="zh-CN" dirty="0"/>
              <a:t>– </a:t>
            </a:r>
            <a:r>
              <a:rPr lang="en-GB" altLang="zh-CN" dirty="0"/>
              <a:t>gather), then push forward (</a:t>
            </a:r>
            <a:r>
              <a:rPr lang="zh-CN" altLang="en-US" dirty="0"/>
              <a:t>发 </a:t>
            </a:r>
            <a:r>
              <a:rPr lang="en-US" altLang="zh-CN" dirty="0"/>
              <a:t>– </a:t>
            </a:r>
            <a:r>
              <a:rPr lang="en-GB" altLang="zh-CN" dirty="0"/>
              <a:t>release).</a:t>
            </a:r>
          </a:p>
          <a:p>
            <a:r>
              <a:rPr lang="en-GB" altLang="zh-CN" dirty="0"/>
              <a:t>Power comes from the </a:t>
            </a:r>
            <a:r>
              <a:rPr lang="en-GB" altLang="zh-CN" b="1" dirty="0"/>
              <a:t>waist and legs</a:t>
            </a:r>
            <a:r>
              <a:rPr lang="en-GB" altLang="zh-CN" dirty="0"/>
              <a:t>, transmitted through relaxed arms.</a:t>
            </a:r>
          </a:p>
          <a:p>
            <a:r>
              <a:rPr lang="en-GB" altLang="zh-CN" dirty="0"/>
              <a:t>The movement alternates between “sink and rise,” “close and open.”</a:t>
            </a:r>
          </a:p>
          <a:p>
            <a:r>
              <a:rPr lang="en-GB" altLang="zh-CN" dirty="0"/>
              <a:t>Hands stay level, palms facing out at chest height.</a:t>
            </a:r>
          </a:p>
          <a:p>
            <a:pPr marL="0" indent="0">
              <a:buNone/>
            </a:pPr>
            <a:r>
              <a:rPr lang="en-GB" altLang="zh-CN" b="1" dirty="0"/>
              <a:t>Intended Benefits</a:t>
            </a:r>
          </a:p>
          <a:p>
            <a:r>
              <a:rPr lang="en-GB" altLang="zh-CN" dirty="0"/>
              <a:t>Trains </a:t>
            </a:r>
            <a:r>
              <a:rPr lang="en-GB" altLang="zh-CN" b="1" dirty="0"/>
              <a:t>rooting and rebounding energy</a:t>
            </a:r>
            <a:r>
              <a:rPr lang="en-GB" altLang="zh-CN" dirty="0"/>
              <a:t> (“</a:t>
            </a:r>
            <a:r>
              <a:rPr lang="zh-CN" altLang="en-US" dirty="0"/>
              <a:t>先沉后起” </a:t>
            </a:r>
            <a:r>
              <a:rPr lang="en-US" altLang="zh-CN" dirty="0"/>
              <a:t>– </a:t>
            </a:r>
            <a:r>
              <a:rPr lang="en-GB" altLang="zh-CN" dirty="0"/>
              <a:t>sink before rising).</a:t>
            </a:r>
          </a:p>
          <a:p>
            <a:r>
              <a:rPr lang="en-GB" altLang="zh-CN" dirty="0"/>
              <a:t>Builds calm power and grounded strength.</a:t>
            </a:r>
          </a:p>
          <a:p>
            <a:r>
              <a:rPr lang="en-GB" altLang="zh-CN" dirty="0"/>
              <a:t>Encourages coordinated whole-body movement.</a:t>
            </a:r>
          </a:p>
          <a:p>
            <a:pPr marL="0" indent="0">
              <a:buNone/>
            </a:pPr>
            <a:endParaRPr lang="en-GB" altLang="zh-CN" dirty="0"/>
          </a:p>
        </p:txBody>
      </p:sp>
      <p:pic>
        <p:nvPicPr>
          <p:cNvPr id="4" name="Picture 3">
            <a:extLst>
              <a:ext uri="{FF2B5EF4-FFF2-40B4-BE49-F238E27FC236}">
                <a16:creationId xmlns:a16="http://schemas.microsoft.com/office/drawing/2014/main" id="{F890B52E-2F91-EE0D-0472-F7841715AC25}"/>
              </a:ext>
            </a:extLst>
          </p:cNvPr>
          <p:cNvPicPr>
            <a:picLocks noChangeAspect="1"/>
          </p:cNvPicPr>
          <p:nvPr/>
        </p:nvPicPr>
        <p:blipFill>
          <a:blip r:embed="rId2"/>
          <a:srcRect l="67769" t="27375" r="3906" b="37510"/>
          <a:stretch>
            <a:fillRect/>
          </a:stretch>
        </p:blipFill>
        <p:spPr>
          <a:xfrm>
            <a:off x="9525964" y="2349661"/>
            <a:ext cx="2083927" cy="3449256"/>
          </a:xfrm>
          <a:prstGeom prst="rect">
            <a:avLst/>
          </a:prstGeom>
        </p:spPr>
      </p:pic>
    </p:spTree>
    <p:extLst>
      <p:ext uri="{BB962C8B-B14F-4D97-AF65-F5344CB8AC3E}">
        <p14:creationId xmlns:p14="http://schemas.microsoft.com/office/powerpoint/2010/main" val="1290087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CDF87-87D2-4389-977E-2A82D3703C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D3D6B-8BB5-A81B-9F02-ADB775A2573E}"/>
              </a:ext>
            </a:extLst>
          </p:cNvPr>
          <p:cNvSpPr>
            <a:spLocks noGrp="1"/>
          </p:cNvSpPr>
          <p:nvPr>
            <p:ph type="title"/>
          </p:nvPr>
        </p:nvSpPr>
        <p:spPr>
          <a:xfrm>
            <a:off x="357550" y="161728"/>
            <a:ext cx="10580525" cy="613776"/>
          </a:xfrm>
        </p:spPr>
        <p:txBody>
          <a:bodyPr/>
          <a:lstStyle/>
          <a:p>
            <a:r>
              <a:rPr lang="en-GB" altLang="zh-CN" sz="2400" dirty="0"/>
              <a:t>Practice tips for </a:t>
            </a:r>
            <a:r>
              <a:rPr lang="zh-CN" altLang="en-US" sz="2400" dirty="0"/>
              <a:t>揽雀尾 </a:t>
            </a:r>
            <a:r>
              <a:rPr lang="en-GB" altLang="zh-CN" sz="2400" dirty="0"/>
              <a:t>Lǎn Què </a:t>
            </a:r>
            <a:r>
              <a:rPr lang="en-GB" altLang="zh-CN" sz="2400" dirty="0" err="1"/>
              <a:t>Wěi</a:t>
            </a:r>
            <a:r>
              <a:rPr lang="en-GB" altLang="zh-CN" sz="2400" dirty="0"/>
              <a:t> – Grasp the Bird’s Tail</a:t>
            </a:r>
            <a:endParaRPr lang="zh-CN" altLang="en-US" sz="2400" dirty="0"/>
          </a:p>
        </p:txBody>
      </p:sp>
      <p:sp>
        <p:nvSpPr>
          <p:cNvPr id="3" name="Content Placeholder 2">
            <a:extLst>
              <a:ext uri="{FF2B5EF4-FFF2-40B4-BE49-F238E27FC236}">
                <a16:creationId xmlns:a16="http://schemas.microsoft.com/office/drawing/2014/main" id="{CA3418CF-7B59-5521-DA9B-2DE5271D5339}"/>
              </a:ext>
            </a:extLst>
          </p:cNvPr>
          <p:cNvSpPr>
            <a:spLocks noGrp="1"/>
          </p:cNvSpPr>
          <p:nvPr>
            <p:ph idx="1"/>
          </p:nvPr>
        </p:nvSpPr>
        <p:spPr>
          <a:xfrm>
            <a:off x="357550" y="937329"/>
            <a:ext cx="11737993" cy="5359299"/>
          </a:xfrm>
        </p:spPr>
        <p:txBody>
          <a:bodyPr/>
          <a:lstStyle/>
          <a:p>
            <a:pPr marL="0" indent="0">
              <a:buNone/>
            </a:pPr>
            <a:endParaRPr lang="en-GB" altLang="zh-CN" dirty="0"/>
          </a:p>
          <a:p>
            <a:pPr marL="0" indent="0">
              <a:buNone/>
            </a:pPr>
            <a:r>
              <a:rPr lang="en-GB" altLang="zh-CN" dirty="0"/>
              <a:t>Key principle: </a:t>
            </a:r>
          </a:p>
          <a:p>
            <a:pPr marL="0" indent="0">
              <a:buNone/>
            </a:pPr>
            <a:r>
              <a:rPr lang="en-GB" altLang="zh-CN" dirty="0"/>
              <a:t>“</a:t>
            </a:r>
            <a:r>
              <a:rPr lang="zh-CN" altLang="en-US" dirty="0"/>
              <a:t>以腰为轴，劲由脚起，行于腿，主宰于腰，形于手指”</a:t>
            </a:r>
            <a:endParaRPr lang="en-GB" altLang="zh-CN" dirty="0"/>
          </a:p>
          <a:p>
            <a:pPr marL="0" indent="0">
              <a:buNone/>
            </a:pPr>
            <a:r>
              <a:rPr lang="en-GB" altLang="zh-CN" dirty="0"/>
              <a:t>Energy starts from the feet, directed by the waist, and expressed in the hands.</a:t>
            </a:r>
          </a:p>
          <a:p>
            <a:pPr marL="0" indent="0">
              <a:buNone/>
            </a:pPr>
            <a:r>
              <a:rPr lang="en-GB" altLang="zh-CN" dirty="0"/>
              <a:t>Breathing: Naturally coordinated — inhale when gathering (</a:t>
            </a:r>
            <a:r>
              <a:rPr lang="en-GB" altLang="zh-CN" b="1" dirty="0"/>
              <a:t>Péng </a:t>
            </a:r>
            <a:r>
              <a:rPr lang="en-GB" altLang="zh-CN" dirty="0"/>
              <a:t>, </a:t>
            </a:r>
            <a:r>
              <a:rPr lang="en-GB" altLang="zh-CN" b="1" dirty="0" err="1"/>
              <a:t>Jǐ</a:t>
            </a:r>
            <a:r>
              <a:rPr lang="en-GB" altLang="zh-CN" b="1" dirty="0"/>
              <a:t> </a:t>
            </a:r>
            <a:r>
              <a:rPr lang="en-GB" altLang="zh-CN" dirty="0"/>
              <a:t>)</a:t>
            </a:r>
            <a:r>
              <a:rPr lang="en-US" altLang="zh-CN" dirty="0"/>
              <a:t>, </a:t>
            </a:r>
            <a:r>
              <a:rPr lang="en-GB" altLang="zh-CN" dirty="0"/>
              <a:t>exhale when issuing (</a:t>
            </a:r>
            <a:r>
              <a:rPr lang="en-GB" altLang="zh-CN" b="1" dirty="0" err="1"/>
              <a:t>Lǚ</a:t>
            </a:r>
            <a:r>
              <a:rPr lang="en-GB" altLang="zh-CN" b="1" dirty="0"/>
              <a:t> </a:t>
            </a:r>
            <a:r>
              <a:rPr lang="en-GB" altLang="zh-CN" dirty="0"/>
              <a:t>, </a:t>
            </a:r>
            <a:r>
              <a:rPr lang="en-GB" altLang="zh-CN" b="1" dirty="0" err="1"/>
              <a:t>Àn</a:t>
            </a:r>
            <a:r>
              <a:rPr lang="en-GB" altLang="zh-CN" dirty="0"/>
              <a:t>)</a:t>
            </a:r>
            <a:endParaRPr lang="en-US" altLang="zh-CN" dirty="0"/>
          </a:p>
          <a:p>
            <a:pPr marL="0" indent="0">
              <a:buNone/>
            </a:pPr>
            <a:r>
              <a:rPr lang="en-GB" altLang="zh-CN" dirty="0"/>
              <a:t>Imagery:</a:t>
            </a:r>
          </a:p>
          <a:p>
            <a:pPr marL="0" indent="0">
              <a:buNone/>
            </a:pPr>
            <a:r>
              <a:rPr lang="zh-CN" altLang="en-US" dirty="0"/>
              <a:t>掤 </a:t>
            </a:r>
            <a:r>
              <a:rPr lang="en-GB" altLang="zh-CN" b="1" dirty="0"/>
              <a:t>Péng</a:t>
            </a:r>
            <a:r>
              <a:rPr lang="zh-CN" altLang="en-US" dirty="0"/>
              <a:t> </a:t>
            </a:r>
            <a:r>
              <a:rPr lang="en-US" altLang="zh-CN" dirty="0"/>
              <a:t>– “</a:t>
            </a:r>
            <a:r>
              <a:rPr lang="en-GB" altLang="zh-CN" dirty="0"/>
              <a:t>Buoyant energy, like supporting a ball.</a:t>
            </a:r>
          </a:p>
          <a:p>
            <a:pPr marL="0" indent="0">
              <a:buNone/>
            </a:pPr>
            <a:r>
              <a:rPr lang="zh-CN" altLang="en-US" dirty="0"/>
              <a:t>捋 </a:t>
            </a:r>
            <a:r>
              <a:rPr lang="en-GB" altLang="zh-CN" b="1" dirty="0" err="1"/>
              <a:t>Lǚ</a:t>
            </a:r>
            <a:r>
              <a:rPr lang="en-GB" altLang="zh-CN" b="1" dirty="0"/>
              <a:t> </a:t>
            </a:r>
            <a:r>
              <a:rPr lang="en-US" altLang="zh-CN" dirty="0"/>
              <a:t>– “</a:t>
            </a:r>
            <a:r>
              <a:rPr lang="en-GB" altLang="zh-CN" dirty="0"/>
              <a:t>Redirecting a flowing stream.”</a:t>
            </a:r>
          </a:p>
          <a:p>
            <a:pPr marL="0" indent="0">
              <a:buNone/>
            </a:pPr>
            <a:r>
              <a:rPr lang="zh-CN" altLang="en-US" dirty="0"/>
              <a:t>挤</a:t>
            </a:r>
            <a:r>
              <a:rPr lang="en-GB" altLang="zh-CN" b="1" dirty="0" err="1"/>
              <a:t>Jǐ</a:t>
            </a:r>
            <a:r>
              <a:rPr lang="zh-CN" altLang="en-US" dirty="0"/>
              <a:t> </a:t>
            </a:r>
            <a:r>
              <a:rPr lang="en-US" altLang="zh-CN" dirty="0"/>
              <a:t>– “</a:t>
            </a:r>
            <a:r>
              <a:rPr lang="en-GB" altLang="zh-CN" dirty="0"/>
              <a:t>Squeezing water from a sponge.”</a:t>
            </a:r>
          </a:p>
          <a:p>
            <a:pPr marL="0" indent="0">
              <a:buNone/>
            </a:pPr>
            <a:r>
              <a:rPr lang="zh-CN" altLang="en-US" dirty="0"/>
              <a:t>按 </a:t>
            </a:r>
            <a:r>
              <a:rPr lang="en-GB" altLang="zh-CN" b="1" dirty="0" err="1"/>
              <a:t>Àn</a:t>
            </a:r>
            <a:r>
              <a:rPr lang="zh-CN" altLang="en-US" dirty="0"/>
              <a:t> </a:t>
            </a:r>
            <a:r>
              <a:rPr lang="en-US" altLang="zh-CN" dirty="0"/>
              <a:t>– “</a:t>
            </a:r>
            <a:r>
              <a:rPr lang="en-GB" altLang="zh-CN" dirty="0"/>
              <a:t>Pushing a floating object gently forward downward.”</a:t>
            </a:r>
          </a:p>
        </p:txBody>
      </p:sp>
      <p:pic>
        <p:nvPicPr>
          <p:cNvPr id="6" name="Picture 5">
            <a:extLst>
              <a:ext uri="{FF2B5EF4-FFF2-40B4-BE49-F238E27FC236}">
                <a16:creationId xmlns:a16="http://schemas.microsoft.com/office/drawing/2014/main" id="{97353BE0-F3A2-A121-C5FD-B1617541066B}"/>
              </a:ext>
            </a:extLst>
          </p:cNvPr>
          <p:cNvPicPr>
            <a:picLocks noChangeAspect="1"/>
          </p:cNvPicPr>
          <p:nvPr/>
        </p:nvPicPr>
        <p:blipFill>
          <a:blip r:embed="rId2"/>
          <a:srcRect l="6952" t="27326" r="6025" b="36239"/>
          <a:stretch>
            <a:fillRect/>
          </a:stretch>
        </p:blipFill>
        <p:spPr>
          <a:xfrm>
            <a:off x="6290738" y="3159889"/>
            <a:ext cx="5901262" cy="3298564"/>
          </a:xfrm>
          <a:prstGeom prst="rect">
            <a:avLst/>
          </a:prstGeom>
        </p:spPr>
      </p:pic>
    </p:spTree>
    <p:extLst>
      <p:ext uri="{BB962C8B-B14F-4D97-AF65-F5344CB8AC3E}">
        <p14:creationId xmlns:p14="http://schemas.microsoft.com/office/powerpoint/2010/main" val="3203532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E59C-06C7-4BA9-A48D-AC44E7B77745}"/>
              </a:ext>
            </a:extLst>
          </p:cNvPr>
          <p:cNvSpPr>
            <a:spLocks noGrp="1"/>
          </p:cNvSpPr>
          <p:nvPr>
            <p:ph type="title"/>
          </p:nvPr>
        </p:nvSpPr>
        <p:spPr>
          <a:xfrm>
            <a:off x="180104" y="120361"/>
            <a:ext cx="9883327" cy="577743"/>
          </a:xfrm>
        </p:spPr>
        <p:txBody>
          <a:bodyPr/>
          <a:lstStyle/>
          <a:p>
            <a:r>
              <a:rPr lang="en-GB" dirty="0"/>
              <a:t>The Eight-Form Tai Chi</a:t>
            </a:r>
          </a:p>
        </p:txBody>
      </p:sp>
      <p:sp>
        <p:nvSpPr>
          <p:cNvPr id="6" name="Content Placeholder 2">
            <a:extLst>
              <a:ext uri="{FF2B5EF4-FFF2-40B4-BE49-F238E27FC236}">
                <a16:creationId xmlns:a16="http://schemas.microsoft.com/office/drawing/2014/main" id="{05D02780-38B2-4DDD-BC39-A253901B9246}"/>
              </a:ext>
            </a:extLst>
          </p:cNvPr>
          <p:cNvSpPr>
            <a:spLocks noGrp="1"/>
          </p:cNvSpPr>
          <p:nvPr>
            <p:ph idx="1"/>
          </p:nvPr>
        </p:nvSpPr>
        <p:spPr>
          <a:xfrm>
            <a:off x="180104" y="840650"/>
            <a:ext cx="11707096" cy="5762707"/>
          </a:xfrm>
        </p:spPr>
        <p:txBody>
          <a:bodyPr/>
          <a:lstStyle/>
          <a:p>
            <a:pPr>
              <a:lnSpc>
                <a:spcPct val="150000"/>
              </a:lnSpc>
            </a:pPr>
            <a:r>
              <a:rPr lang="en-GB" sz="1600" dirty="0"/>
              <a:t>Origin and purpose: rooted in Yang style, further simplified from the 24-Form </a:t>
            </a:r>
            <a:r>
              <a:rPr lang="en-US" altLang="zh-CN" sz="1600" dirty="0"/>
              <a:t>Simplified </a:t>
            </a:r>
            <a:r>
              <a:rPr lang="en-GB" sz="1600" dirty="0"/>
              <a:t>Tai Chi, </a:t>
            </a:r>
            <a:r>
              <a:rPr lang="en-GB" altLang="zh-CN" sz="1600" dirty="0"/>
              <a:t>a modern creation born from a mid-20th century public health movement in China. Its genius lies in its distillation of a profound ancient art into a simple, effective, and universally accessible exercise routine.</a:t>
            </a:r>
            <a:endParaRPr lang="en-GB" sz="1600" dirty="0"/>
          </a:p>
          <a:p>
            <a:pPr>
              <a:lnSpc>
                <a:spcPct val="150000"/>
              </a:lnSpc>
            </a:pPr>
            <a:r>
              <a:rPr lang="en-GB" sz="1600" dirty="0"/>
              <a:t>This is the third time we are running this course. If you are totally new to Tai Chi, be patient and allow your body time and plenty of repetitions to get used to a total new way of moving the body. Tai Chi is often described as an art of shifting your body weight, it is also known as a Moving Meditation and Moving Medication. </a:t>
            </a:r>
          </a:p>
          <a:p>
            <a:pPr>
              <a:lnSpc>
                <a:spcPct val="150000"/>
              </a:lnSpc>
            </a:pPr>
            <a:r>
              <a:rPr lang="en-GB" sz="1600" dirty="0"/>
              <a:t>If you are a returner, congratulations for making the decision for more in-depth study. You will find more details to help you deepen your practice. It is through lots of mindful practice that you get into the flow state, when you reap the maximum benefit of this gentle exercises of low to medium intensity. Synchronize your breathing with the movements and connect the mind to the movements. This way, the mind is calm, heart rate and breathing slow down, both mind and body more relaxed and refreshed.</a:t>
            </a:r>
          </a:p>
          <a:p>
            <a:pPr>
              <a:lnSpc>
                <a:spcPct val="150000"/>
              </a:lnSpc>
            </a:pPr>
            <a:r>
              <a:rPr lang="en-GB" sz="1600" dirty="0"/>
              <a:t>This very simple routine lays a good foundation if you want to embark on more complicated and long forms of Taichi of different styles.</a:t>
            </a:r>
          </a:p>
          <a:p>
            <a:pPr>
              <a:lnSpc>
                <a:spcPct val="150000"/>
              </a:lnSpc>
            </a:pPr>
            <a:r>
              <a:rPr lang="en-GB" sz="1600" dirty="0"/>
              <a:t>My favourite YouTube demonstration of a couple mirroring the routine is here. Try to practice every day. </a:t>
            </a:r>
          </a:p>
          <a:p>
            <a:pPr marL="0" indent="0">
              <a:lnSpc>
                <a:spcPct val="150000"/>
              </a:lnSpc>
              <a:buNone/>
            </a:pPr>
            <a:r>
              <a:rPr lang="en-GB" sz="1600" dirty="0"/>
              <a:t>    </a:t>
            </a:r>
            <a:r>
              <a:rPr lang="en-GB" sz="1600" dirty="0">
                <a:hlinkClick r:id="rId2"/>
              </a:rPr>
              <a:t>https://www.youtube.com/watch?v=lH4JZ6aqCbA</a:t>
            </a:r>
            <a:r>
              <a:rPr lang="en-GB" sz="1600" dirty="0"/>
              <a:t> </a:t>
            </a:r>
          </a:p>
        </p:txBody>
      </p:sp>
    </p:spTree>
    <p:extLst>
      <p:ext uri="{BB962C8B-B14F-4D97-AF65-F5344CB8AC3E}">
        <p14:creationId xmlns:p14="http://schemas.microsoft.com/office/powerpoint/2010/main" val="1847329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D5A4-077B-BBC2-7B9E-A111CB67F979}"/>
            </a:ext>
          </a:extLst>
        </p:cNvPr>
        <p:cNvGrpSpPr/>
        <p:nvPr/>
      </p:nvGrpSpPr>
      <p:grpSpPr>
        <a:xfrm>
          <a:off x="0" y="0"/>
          <a:ext cx="0" cy="0"/>
          <a:chOff x="0" y="0"/>
          <a:chExt cx="0" cy="0"/>
        </a:xfrm>
      </p:grpSpPr>
      <p:pic>
        <p:nvPicPr>
          <p:cNvPr id="18" name="Picture 17" descr="A person in a white robe kneeling on the floor&#10;&#10;AI-generated content may be incorrect.">
            <a:extLst>
              <a:ext uri="{FF2B5EF4-FFF2-40B4-BE49-F238E27FC236}">
                <a16:creationId xmlns:a16="http://schemas.microsoft.com/office/drawing/2014/main" id="{CDB153F1-CFBD-A49C-C82B-44B95D145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159" y="778902"/>
            <a:ext cx="3137272" cy="1954530"/>
          </a:xfrm>
          <a:prstGeom prst="rect">
            <a:avLst/>
          </a:prstGeom>
        </p:spPr>
      </p:pic>
      <p:sp>
        <p:nvSpPr>
          <p:cNvPr id="3" name="TextBox 2">
            <a:extLst>
              <a:ext uri="{FF2B5EF4-FFF2-40B4-BE49-F238E27FC236}">
                <a16:creationId xmlns:a16="http://schemas.microsoft.com/office/drawing/2014/main" id="{2A695784-DB85-C480-F608-A054A23F8091}"/>
              </a:ext>
            </a:extLst>
          </p:cNvPr>
          <p:cNvSpPr txBox="1"/>
          <p:nvPr/>
        </p:nvSpPr>
        <p:spPr>
          <a:xfrm>
            <a:off x="225466" y="110128"/>
            <a:ext cx="10822329" cy="830997"/>
          </a:xfrm>
          <a:prstGeom prst="rect">
            <a:avLst/>
          </a:prstGeom>
          <a:noFill/>
        </p:spPr>
        <p:txBody>
          <a:bodyPr wrap="square" rtlCol="0">
            <a:spAutoFit/>
          </a:bodyPr>
          <a:lstStyle/>
          <a:p>
            <a:r>
              <a:rPr lang="en-GB" altLang="zh-CN" sz="2400" b="1" dirty="0">
                <a:solidFill>
                  <a:schemeClr val="accent6">
                    <a:lumMod val="10000"/>
                  </a:schemeClr>
                </a:solidFill>
              </a:rPr>
              <a:t>1.</a:t>
            </a:r>
            <a:r>
              <a:rPr lang="zh-CN" altLang="en-US" sz="2400" b="1" dirty="0">
                <a:solidFill>
                  <a:schemeClr val="accent6">
                    <a:lumMod val="10000"/>
                  </a:schemeClr>
                </a:solidFill>
              </a:rPr>
              <a:t>立秋缩身拱背式 </a:t>
            </a:r>
            <a:r>
              <a:rPr lang="en-GB" altLang="zh-CN" sz="2400" b="1" dirty="0" err="1">
                <a:solidFill>
                  <a:schemeClr val="accent6">
                    <a:lumMod val="10000"/>
                  </a:schemeClr>
                </a:solidFill>
              </a:rPr>
              <a:t>Lìqiū</a:t>
            </a:r>
            <a:r>
              <a:rPr lang="en-GB" altLang="zh-CN" sz="2400" b="1" dirty="0">
                <a:solidFill>
                  <a:schemeClr val="accent6">
                    <a:lumMod val="10000"/>
                  </a:schemeClr>
                </a:solidFill>
              </a:rPr>
              <a:t> </a:t>
            </a:r>
            <a:r>
              <a:rPr lang="en-GB" altLang="zh-CN" sz="2400" b="1" dirty="0" err="1">
                <a:solidFill>
                  <a:schemeClr val="accent6">
                    <a:lumMod val="10000"/>
                  </a:schemeClr>
                </a:solidFill>
              </a:rPr>
              <a:t>suōshēn</a:t>
            </a:r>
            <a:r>
              <a:rPr lang="en-GB" altLang="zh-CN" sz="2400" b="1" dirty="0">
                <a:solidFill>
                  <a:schemeClr val="accent6">
                    <a:lumMod val="10000"/>
                  </a:schemeClr>
                </a:solidFill>
              </a:rPr>
              <a:t> </a:t>
            </a:r>
            <a:r>
              <a:rPr lang="en-GB" altLang="zh-CN" sz="2400" b="1" dirty="0" err="1">
                <a:solidFill>
                  <a:schemeClr val="accent6">
                    <a:lumMod val="10000"/>
                  </a:schemeClr>
                </a:solidFill>
              </a:rPr>
              <a:t>gǒngbèi</a:t>
            </a:r>
            <a:r>
              <a:rPr lang="en-GB" altLang="zh-CN" sz="2400" b="1" dirty="0">
                <a:solidFill>
                  <a:schemeClr val="accent6">
                    <a:lumMod val="10000"/>
                  </a:schemeClr>
                </a:solidFill>
              </a:rPr>
              <a:t> </a:t>
            </a:r>
            <a:r>
              <a:rPr lang="en-GB" altLang="zh-CN" sz="2400" b="1" dirty="0" err="1">
                <a:solidFill>
                  <a:schemeClr val="accent6">
                    <a:lumMod val="10000"/>
                  </a:schemeClr>
                </a:solidFill>
              </a:rPr>
              <a:t>shì</a:t>
            </a:r>
            <a:r>
              <a:rPr lang="en-GB" altLang="zh-CN" sz="2400" b="1" dirty="0">
                <a:solidFill>
                  <a:schemeClr val="accent6">
                    <a:lumMod val="10000"/>
                  </a:schemeClr>
                </a:solidFill>
              </a:rPr>
              <a:t> Start of Autumn – Contract the Body and Arch the Back</a:t>
            </a:r>
            <a:endParaRPr lang="zh-CN" altLang="en-US" sz="2400" b="1" dirty="0">
              <a:solidFill>
                <a:schemeClr val="accent6">
                  <a:lumMod val="10000"/>
                </a:schemeClr>
              </a:solidFill>
            </a:endParaRPr>
          </a:p>
        </p:txBody>
      </p:sp>
      <p:pic>
        <p:nvPicPr>
          <p:cNvPr id="4" name="Picture 3" descr="A person in a white robe&#10;&#10;AI-generated content may be incorrect.">
            <a:extLst>
              <a:ext uri="{FF2B5EF4-FFF2-40B4-BE49-F238E27FC236}">
                <a16:creationId xmlns:a16="http://schemas.microsoft.com/office/drawing/2014/main" id="{A76CA62A-1F9A-67A3-6087-CE6D1BFB4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151" y="3621862"/>
            <a:ext cx="2115849" cy="2863516"/>
          </a:xfrm>
          <a:prstGeom prst="rect">
            <a:avLst/>
          </a:prstGeom>
        </p:spPr>
      </p:pic>
      <p:pic>
        <p:nvPicPr>
          <p:cNvPr id="6" name="Picture 5" descr="A person in a white suit kneeling on the floor&#10;&#10;AI-generated content may be incorrect.">
            <a:extLst>
              <a:ext uri="{FF2B5EF4-FFF2-40B4-BE49-F238E27FC236}">
                <a16:creationId xmlns:a16="http://schemas.microsoft.com/office/drawing/2014/main" id="{5D8A14E6-7469-A04F-41BF-D12B43FCC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228" y="4709981"/>
            <a:ext cx="2747483" cy="1747186"/>
          </a:xfrm>
          <a:prstGeom prst="rect">
            <a:avLst/>
          </a:prstGeom>
        </p:spPr>
      </p:pic>
      <p:pic>
        <p:nvPicPr>
          <p:cNvPr id="8" name="Picture 7" descr="A person in white clothes doing yoga&#10;&#10;AI-generated content may be incorrect.">
            <a:extLst>
              <a:ext uri="{FF2B5EF4-FFF2-40B4-BE49-F238E27FC236}">
                <a16:creationId xmlns:a16="http://schemas.microsoft.com/office/drawing/2014/main" id="{9B748A8A-2C7F-0B8C-B6DB-FB03DE32C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087" y="4738191"/>
            <a:ext cx="2889085" cy="1846981"/>
          </a:xfrm>
          <a:prstGeom prst="rect">
            <a:avLst/>
          </a:prstGeom>
        </p:spPr>
      </p:pic>
      <p:pic>
        <p:nvPicPr>
          <p:cNvPr id="10" name="Picture 9" descr="A person in white clothes bending over&#10;&#10;AI-generated content may be incorrect.">
            <a:extLst>
              <a:ext uri="{FF2B5EF4-FFF2-40B4-BE49-F238E27FC236}">
                <a16:creationId xmlns:a16="http://schemas.microsoft.com/office/drawing/2014/main" id="{B834049C-6BF4-08A5-C79C-DF5A4C37F7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9460" y="885711"/>
            <a:ext cx="2663875" cy="1905793"/>
          </a:xfrm>
          <a:prstGeom prst="rect">
            <a:avLst/>
          </a:prstGeom>
        </p:spPr>
      </p:pic>
      <p:pic>
        <p:nvPicPr>
          <p:cNvPr id="12" name="Picture 11" descr="A person in a white suit&#10;&#10;AI-generated content may be incorrect.">
            <a:extLst>
              <a:ext uri="{FF2B5EF4-FFF2-40B4-BE49-F238E27FC236}">
                <a16:creationId xmlns:a16="http://schemas.microsoft.com/office/drawing/2014/main" id="{FBFD840D-C0A1-2A83-CB71-C62836392A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3608" y="828442"/>
            <a:ext cx="3183787" cy="1912014"/>
          </a:xfrm>
          <a:prstGeom prst="rect">
            <a:avLst/>
          </a:prstGeom>
        </p:spPr>
      </p:pic>
      <p:pic>
        <p:nvPicPr>
          <p:cNvPr id="14" name="Picture 13" descr="A person in a white robe&#10;&#10;AI-generated content may be incorrect.">
            <a:extLst>
              <a:ext uri="{FF2B5EF4-FFF2-40B4-BE49-F238E27FC236}">
                <a16:creationId xmlns:a16="http://schemas.microsoft.com/office/drawing/2014/main" id="{4D2FCA30-3867-9061-49A0-4D30FA52EC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1571" y="2661397"/>
            <a:ext cx="2527759" cy="1920930"/>
          </a:xfrm>
          <a:prstGeom prst="rect">
            <a:avLst/>
          </a:prstGeom>
        </p:spPr>
      </p:pic>
      <p:pic>
        <p:nvPicPr>
          <p:cNvPr id="16" name="Picture 15" descr="A person in white clothes bending over&#10;&#10;AI-generated content may be incorrect.">
            <a:extLst>
              <a:ext uri="{FF2B5EF4-FFF2-40B4-BE49-F238E27FC236}">
                <a16:creationId xmlns:a16="http://schemas.microsoft.com/office/drawing/2014/main" id="{A7D3D8A9-30F8-832D-6B8E-B6DF66AE38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0849" y="2755451"/>
            <a:ext cx="3092312" cy="1954530"/>
          </a:xfrm>
          <a:prstGeom prst="rect">
            <a:avLst/>
          </a:prstGeom>
        </p:spPr>
      </p:pic>
      <p:pic>
        <p:nvPicPr>
          <p:cNvPr id="20" name="Picture 19" descr="A person in a white robe&#10;&#10;AI-generated content may be incorrect.">
            <a:extLst>
              <a:ext uri="{FF2B5EF4-FFF2-40B4-BE49-F238E27FC236}">
                <a16:creationId xmlns:a16="http://schemas.microsoft.com/office/drawing/2014/main" id="{F26BA5BC-A960-2C15-AEAD-A693DA2B44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77" y="854498"/>
            <a:ext cx="2278307" cy="3023244"/>
          </a:xfrm>
          <a:prstGeom prst="rect">
            <a:avLst/>
          </a:prstGeom>
        </p:spPr>
      </p:pic>
    </p:spTree>
    <p:extLst>
      <p:ext uri="{BB962C8B-B14F-4D97-AF65-F5344CB8AC3E}">
        <p14:creationId xmlns:p14="http://schemas.microsoft.com/office/powerpoint/2010/main" val="1242298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C0493-F56B-701D-7BBD-B57ECED06B5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C1D68A-A936-3D4D-54F4-434AE0AD4DBA}"/>
              </a:ext>
            </a:extLst>
          </p:cNvPr>
          <p:cNvSpPr txBox="1"/>
          <p:nvPr/>
        </p:nvSpPr>
        <p:spPr>
          <a:xfrm>
            <a:off x="225466" y="110128"/>
            <a:ext cx="11786862" cy="830997"/>
          </a:xfrm>
          <a:prstGeom prst="rect">
            <a:avLst/>
          </a:prstGeom>
          <a:noFill/>
        </p:spPr>
        <p:txBody>
          <a:bodyPr wrap="square" rtlCol="0">
            <a:spAutoFit/>
          </a:bodyPr>
          <a:lstStyle/>
          <a:p>
            <a:r>
              <a:rPr lang="en-GB" altLang="zh-CN" sz="2400" b="1" dirty="0">
                <a:solidFill>
                  <a:schemeClr val="accent6">
                    <a:lumMod val="10000"/>
                  </a:schemeClr>
                </a:solidFill>
              </a:rPr>
              <a:t>6.</a:t>
            </a:r>
            <a:r>
              <a:rPr lang="en-US" altLang="zh-CN" sz="2400" b="1" dirty="0">
                <a:solidFill>
                  <a:schemeClr val="accent6">
                    <a:lumMod val="10000"/>
                  </a:schemeClr>
                </a:solidFill>
              </a:rPr>
              <a:t> </a:t>
            </a:r>
            <a:r>
              <a:rPr lang="zh-CN" altLang="en-US" sz="2400" b="1" dirty="0">
                <a:solidFill>
                  <a:schemeClr val="accent6">
                    <a:lumMod val="10000"/>
                  </a:schemeClr>
                </a:solidFill>
              </a:rPr>
              <a:t>霜降两手攀足式 </a:t>
            </a:r>
            <a:r>
              <a:rPr lang="en-GB" altLang="zh-CN" sz="2400" b="1" i="1" dirty="0" err="1">
                <a:solidFill>
                  <a:schemeClr val="accent6">
                    <a:lumMod val="10000"/>
                  </a:schemeClr>
                </a:solidFill>
              </a:rPr>
              <a:t>Shuāngjiàng</a:t>
            </a:r>
            <a:r>
              <a:rPr lang="en-GB" altLang="zh-CN" sz="2400" b="1" i="1" dirty="0">
                <a:solidFill>
                  <a:schemeClr val="accent6">
                    <a:lumMod val="10000"/>
                  </a:schemeClr>
                </a:solidFill>
              </a:rPr>
              <a:t> </a:t>
            </a:r>
            <a:r>
              <a:rPr lang="en-GB" altLang="zh-CN" sz="2400" b="1" i="1" dirty="0" err="1">
                <a:solidFill>
                  <a:schemeClr val="accent6">
                    <a:lumMod val="10000"/>
                  </a:schemeClr>
                </a:solidFill>
              </a:rPr>
              <a:t>liǎngshǒu</a:t>
            </a:r>
            <a:r>
              <a:rPr lang="en-GB" altLang="zh-CN" sz="2400" b="1" i="1" dirty="0">
                <a:solidFill>
                  <a:schemeClr val="accent6">
                    <a:lumMod val="10000"/>
                  </a:schemeClr>
                </a:solidFill>
              </a:rPr>
              <a:t> </a:t>
            </a:r>
            <a:r>
              <a:rPr lang="en-GB" altLang="zh-CN" sz="2400" b="1" i="1" dirty="0" err="1">
                <a:solidFill>
                  <a:schemeClr val="accent6">
                    <a:lumMod val="10000"/>
                  </a:schemeClr>
                </a:solidFill>
              </a:rPr>
              <a:t>pānzú</a:t>
            </a:r>
            <a:r>
              <a:rPr lang="en-GB" altLang="zh-CN" sz="2400" b="1" i="1" dirty="0">
                <a:solidFill>
                  <a:schemeClr val="accent6">
                    <a:lumMod val="10000"/>
                  </a:schemeClr>
                </a:solidFill>
              </a:rPr>
              <a:t> </a:t>
            </a:r>
            <a:r>
              <a:rPr lang="en-GB" altLang="zh-CN" sz="2400" b="1" i="1" dirty="0" err="1">
                <a:solidFill>
                  <a:schemeClr val="accent6">
                    <a:lumMod val="10000"/>
                  </a:schemeClr>
                </a:solidFill>
              </a:rPr>
              <a:t>shì</a:t>
            </a:r>
            <a:r>
              <a:rPr lang="en-GB" altLang="zh-CN" sz="2400" b="1" i="1" dirty="0">
                <a:solidFill>
                  <a:schemeClr val="accent6">
                    <a:lumMod val="10000"/>
                  </a:schemeClr>
                </a:solidFill>
              </a:rPr>
              <a:t>  </a:t>
            </a:r>
            <a:r>
              <a:rPr lang="en-GB" altLang="zh-CN" sz="2400" b="1" dirty="0">
                <a:solidFill>
                  <a:schemeClr val="accent6">
                    <a:lumMod val="10000"/>
                  </a:schemeClr>
                </a:solidFill>
              </a:rPr>
              <a:t>Frost’s Descent – Two Hands Grasp the Feet</a:t>
            </a:r>
            <a:endParaRPr lang="zh-CN" altLang="en-US" sz="2400" b="1" dirty="0">
              <a:solidFill>
                <a:schemeClr val="accent6">
                  <a:lumMod val="10000"/>
                </a:schemeClr>
              </a:solidFill>
            </a:endParaRPr>
          </a:p>
        </p:txBody>
      </p:sp>
      <p:pic>
        <p:nvPicPr>
          <p:cNvPr id="4" name="Picture 3">
            <a:extLst>
              <a:ext uri="{FF2B5EF4-FFF2-40B4-BE49-F238E27FC236}">
                <a16:creationId xmlns:a16="http://schemas.microsoft.com/office/drawing/2014/main" id="{4C5B377B-8DDA-6AB7-9FFE-F1797FD42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3325" y="3576191"/>
            <a:ext cx="2607912" cy="2398029"/>
          </a:xfrm>
          <a:prstGeom prst="rect">
            <a:avLst/>
          </a:prstGeom>
        </p:spPr>
      </p:pic>
      <p:pic>
        <p:nvPicPr>
          <p:cNvPr id="6" name="Picture 5">
            <a:extLst>
              <a:ext uri="{FF2B5EF4-FFF2-40B4-BE49-F238E27FC236}">
                <a16:creationId xmlns:a16="http://schemas.microsoft.com/office/drawing/2014/main" id="{E47370FC-8FB9-5E76-E779-17FF6DE60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19" y="1012147"/>
            <a:ext cx="2589002" cy="2302781"/>
          </a:xfrm>
          <a:prstGeom prst="rect">
            <a:avLst/>
          </a:prstGeom>
        </p:spPr>
      </p:pic>
      <p:pic>
        <p:nvPicPr>
          <p:cNvPr id="8" name="Picture 7">
            <a:extLst>
              <a:ext uri="{FF2B5EF4-FFF2-40B4-BE49-F238E27FC236}">
                <a16:creationId xmlns:a16="http://schemas.microsoft.com/office/drawing/2014/main" id="{BB72507A-6BAE-2949-8164-587415F7E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089" y="1016138"/>
            <a:ext cx="2589002" cy="2298790"/>
          </a:xfrm>
          <a:prstGeom prst="rect">
            <a:avLst/>
          </a:prstGeom>
        </p:spPr>
      </p:pic>
      <p:pic>
        <p:nvPicPr>
          <p:cNvPr id="10" name="Picture 9">
            <a:extLst>
              <a:ext uri="{FF2B5EF4-FFF2-40B4-BE49-F238E27FC236}">
                <a16:creationId xmlns:a16="http://schemas.microsoft.com/office/drawing/2014/main" id="{C4DD574A-F30C-6FE9-573F-28D0B35E86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4684" y="1012147"/>
            <a:ext cx="3043973" cy="2166432"/>
          </a:xfrm>
          <a:prstGeom prst="rect">
            <a:avLst/>
          </a:prstGeom>
        </p:spPr>
      </p:pic>
      <p:pic>
        <p:nvPicPr>
          <p:cNvPr id="12" name="Picture 11">
            <a:extLst>
              <a:ext uri="{FF2B5EF4-FFF2-40B4-BE49-F238E27FC236}">
                <a16:creationId xmlns:a16="http://schemas.microsoft.com/office/drawing/2014/main" id="{58E5A915-AD59-323D-4D66-30AA889A84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2772" y="3543072"/>
            <a:ext cx="2841594" cy="2434215"/>
          </a:xfrm>
          <a:prstGeom prst="rect">
            <a:avLst/>
          </a:prstGeom>
        </p:spPr>
      </p:pic>
      <p:pic>
        <p:nvPicPr>
          <p:cNvPr id="14" name="Picture 13">
            <a:extLst>
              <a:ext uri="{FF2B5EF4-FFF2-40B4-BE49-F238E27FC236}">
                <a16:creationId xmlns:a16="http://schemas.microsoft.com/office/drawing/2014/main" id="{BD525B2E-3D14-5776-27C0-64F0F35317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9663" y="3625810"/>
            <a:ext cx="3401978" cy="2298790"/>
          </a:xfrm>
          <a:prstGeom prst="rect">
            <a:avLst/>
          </a:prstGeom>
        </p:spPr>
      </p:pic>
    </p:spTree>
    <p:extLst>
      <p:ext uri="{BB962C8B-B14F-4D97-AF65-F5344CB8AC3E}">
        <p14:creationId xmlns:p14="http://schemas.microsoft.com/office/powerpoint/2010/main" val="1766002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476AC-FAD8-1634-A5E6-88A6FB5BBF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11D24-B2C0-AF03-2C81-ED6E7FA63065}"/>
              </a:ext>
            </a:extLst>
          </p:cNvPr>
          <p:cNvSpPr>
            <a:spLocks noGrp="1"/>
          </p:cNvSpPr>
          <p:nvPr>
            <p:ph type="ctrTitle"/>
          </p:nvPr>
        </p:nvSpPr>
        <p:spPr>
          <a:xfrm>
            <a:off x="866836" y="1797455"/>
            <a:ext cx="8947723" cy="2768997"/>
          </a:xfrm>
        </p:spPr>
        <p:txBody>
          <a:bodyPr/>
          <a:lstStyle/>
          <a:p>
            <a:r>
              <a:rPr lang="en-US" altLang="zh-CN" dirty="0"/>
              <a:t>Week 7</a:t>
            </a:r>
            <a:br>
              <a:rPr lang="en-US" altLang="zh-CN" dirty="0"/>
            </a:br>
            <a:r>
              <a:rPr lang="en-US" altLang="zh-CN" dirty="0"/>
              <a:t>Tai Chi Movements 8</a:t>
            </a:r>
            <a:br>
              <a:rPr lang="en-US" altLang="zh-CN" dirty="0"/>
            </a:br>
            <a:br>
              <a:rPr lang="en-US" altLang="zh-CN" dirty="0"/>
            </a:br>
            <a:r>
              <a:rPr lang="en-US" altLang="zh-CN" dirty="0"/>
              <a:t>1 Winter Movement</a:t>
            </a:r>
            <a:br>
              <a:rPr lang="en-US" altLang="zh-CN" dirty="0"/>
            </a:br>
            <a:br>
              <a:rPr lang="en-US" altLang="zh-CN" dirty="0"/>
            </a:br>
            <a:endParaRPr lang="zh-CN" altLang="en-US" dirty="0"/>
          </a:p>
        </p:txBody>
      </p:sp>
    </p:spTree>
    <p:extLst>
      <p:ext uri="{BB962C8B-B14F-4D97-AF65-F5344CB8AC3E}">
        <p14:creationId xmlns:p14="http://schemas.microsoft.com/office/powerpoint/2010/main" val="1526388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41289-8C17-35E6-DDF4-02AA4C4B6F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C664F7-50FB-8445-0F47-A3BB12187756}"/>
              </a:ext>
            </a:extLst>
          </p:cNvPr>
          <p:cNvSpPr>
            <a:spLocks noGrp="1"/>
          </p:cNvSpPr>
          <p:nvPr>
            <p:ph type="title"/>
          </p:nvPr>
        </p:nvSpPr>
        <p:spPr>
          <a:xfrm>
            <a:off x="180104" y="120361"/>
            <a:ext cx="9883327" cy="577743"/>
          </a:xfrm>
        </p:spPr>
        <p:txBody>
          <a:bodyPr/>
          <a:lstStyle/>
          <a:p>
            <a:r>
              <a:rPr lang="en-GB" altLang="zh-CN" dirty="0"/>
              <a:t>Illustration of the eighth </a:t>
            </a:r>
            <a:r>
              <a:rPr lang="en-GB" altLang="zh-CN" dirty="0" err="1"/>
              <a:t>mo</a:t>
            </a:r>
            <a:r>
              <a:rPr lang="en-US" altLang="zh-CN" dirty="0"/>
              <a:t>v</a:t>
            </a:r>
            <a:r>
              <a:rPr lang="en-GB" altLang="zh-CN" dirty="0" err="1"/>
              <a:t>ement</a:t>
            </a:r>
            <a:r>
              <a:rPr lang="zh-CN" altLang="zh-CN" dirty="0"/>
              <a:t>十字手</a:t>
            </a:r>
            <a:r>
              <a:rPr lang="en-GB" altLang="zh-CN" dirty="0"/>
              <a:t>Cross hands.</a:t>
            </a:r>
            <a:endParaRPr lang="en-GB" dirty="0"/>
          </a:p>
        </p:txBody>
      </p:sp>
      <p:pic>
        <p:nvPicPr>
          <p:cNvPr id="7" name="Picture 6">
            <a:extLst>
              <a:ext uri="{FF2B5EF4-FFF2-40B4-BE49-F238E27FC236}">
                <a16:creationId xmlns:a16="http://schemas.microsoft.com/office/drawing/2014/main" id="{3316EE0A-74B8-9A41-4458-9B790007719A}"/>
              </a:ext>
            </a:extLst>
          </p:cNvPr>
          <p:cNvPicPr>
            <a:picLocks noChangeAspect="1"/>
          </p:cNvPicPr>
          <p:nvPr/>
        </p:nvPicPr>
        <p:blipFill rotWithShape="1">
          <a:blip r:embed="rId2"/>
          <a:srcRect l="12715" t="28565" r="50892" b="45021"/>
          <a:stretch>
            <a:fillRect/>
          </a:stretch>
        </p:blipFill>
        <p:spPr bwMode="auto">
          <a:xfrm>
            <a:off x="407174" y="1041264"/>
            <a:ext cx="11079201" cy="53595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4781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ACCFB-5329-32C1-7457-4D6732FE9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07C795-3BB1-8D69-0786-B438D6F1C978}"/>
              </a:ext>
            </a:extLst>
          </p:cNvPr>
          <p:cNvSpPr>
            <a:spLocks noGrp="1"/>
          </p:cNvSpPr>
          <p:nvPr>
            <p:ph type="title"/>
          </p:nvPr>
        </p:nvSpPr>
        <p:spPr>
          <a:xfrm>
            <a:off x="357550" y="161728"/>
            <a:ext cx="10580525" cy="613776"/>
          </a:xfrm>
        </p:spPr>
        <p:txBody>
          <a:bodyPr/>
          <a:lstStyle/>
          <a:p>
            <a:r>
              <a:rPr lang="en-GB" altLang="zh-CN" sz="2400" dirty="0"/>
              <a:t>Practice tips for Move 8 </a:t>
            </a:r>
            <a:r>
              <a:rPr lang="zh-CN" altLang="en-GB" sz="2400" b="1" dirty="0"/>
              <a:t>十字手 </a:t>
            </a:r>
            <a:r>
              <a:rPr lang="en-GB" altLang="zh-CN" sz="2400" b="1" dirty="0" err="1"/>
              <a:t>Shízì</a:t>
            </a:r>
            <a:r>
              <a:rPr lang="en-GB" altLang="zh-CN" sz="2400" b="1" dirty="0"/>
              <a:t> </a:t>
            </a:r>
            <a:r>
              <a:rPr lang="en-GB" altLang="zh-CN" sz="2400" b="1" dirty="0" err="1"/>
              <a:t>Shǒu</a:t>
            </a:r>
            <a:r>
              <a:rPr lang="en-GB" altLang="zh-CN" sz="2400" b="1" dirty="0"/>
              <a:t> – Cross Hands</a:t>
            </a:r>
            <a:endParaRPr lang="zh-CN" altLang="en-US" sz="2400" dirty="0"/>
          </a:p>
        </p:txBody>
      </p:sp>
      <p:sp>
        <p:nvSpPr>
          <p:cNvPr id="3" name="Content Placeholder 2">
            <a:extLst>
              <a:ext uri="{FF2B5EF4-FFF2-40B4-BE49-F238E27FC236}">
                <a16:creationId xmlns:a16="http://schemas.microsoft.com/office/drawing/2014/main" id="{DCA75745-DB5B-6DCE-72B7-EB5FB38FF33F}"/>
              </a:ext>
            </a:extLst>
          </p:cNvPr>
          <p:cNvSpPr>
            <a:spLocks noGrp="1"/>
          </p:cNvSpPr>
          <p:nvPr>
            <p:ph idx="1"/>
          </p:nvPr>
        </p:nvSpPr>
        <p:spPr>
          <a:xfrm>
            <a:off x="357550" y="937329"/>
            <a:ext cx="11737993" cy="5359299"/>
          </a:xfrm>
        </p:spPr>
        <p:txBody>
          <a:bodyPr/>
          <a:lstStyle/>
          <a:p>
            <a:pPr marL="0" indent="0">
              <a:buNone/>
            </a:pPr>
            <a:endParaRPr lang="en-GB" altLang="zh-CN" dirty="0"/>
          </a:p>
          <a:p>
            <a:pPr marL="0" indent="0">
              <a:buNone/>
            </a:pPr>
            <a:endParaRPr lang="en-GB" altLang="zh-CN" dirty="0"/>
          </a:p>
        </p:txBody>
      </p:sp>
      <p:sp>
        <p:nvSpPr>
          <p:cNvPr id="5" name="TextBox 4">
            <a:extLst>
              <a:ext uri="{FF2B5EF4-FFF2-40B4-BE49-F238E27FC236}">
                <a16:creationId xmlns:a16="http://schemas.microsoft.com/office/drawing/2014/main" id="{626A4F5E-60DA-4412-FA42-45B071436F3E}"/>
              </a:ext>
            </a:extLst>
          </p:cNvPr>
          <p:cNvSpPr txBox="1"/>
          <p:nvPr/>
        </p:nvSpPr>
        <p:spPr>
          <a:xfrm>
            <a:off x="497712" y="1214842"/>
            <a:ext cx="9641711" cy="5122941"/>
          </a:xfrm>
          <a:prstGeom prst="rect">
            <a:avLst/>
          </a:prstGeom>
          <a:noFill/>
        </p:spPr>
        <p:txBody>
          <a:bodyPr wrap="square">
            <a:spAutoFit/>
          </a:bodyPr>
          <a:lstStyle/>
          <a:p>
            <a:pPr>
              <a:lnSpc>
                <a:spcPct val="150000"/>
              </a:lnSpc>
              <a:buNone/>
            </a:pPr>
            <a:r>
              <a:rPr lang="en-GB" altLang="zh-CN" sz="2000" dirty="0">
                <a:solidFill>
                  <a:schemeClr val="accent6">
                    <a:lumMod val="10000"/>
                  </a:schemeClr>
                </a:solidFill>
              </a:rPr>
              <a:t>Key Points</a:t>
            </a:r>
          </a:p>
          <a:p>
            <a:pPr>
              <a:lnSpc>
                <a:spcPct val="150000"/>
              </a:lnSpc>
              <a:buFont typeface="Arial" panose="020B0604020202020204" pitchFamily="34" charset="0"/>
              <a:buChar char="•"/>
            </a:pPr>
            <a:r>
              <a:rPr lang="en-GB" altLang="zh-CN" sz="2000" dirty="0">
                <a:solidFill>
                  <a:schemeClr val="accent6">
                    <a:lumMod val="10000"/>
                  </a:schemeClr>
                </a:solidFill>
              </a:rPr>
              <a:t>After Push, shift weight back, draw hands inward, and cross wrists in front of the chest.</a:t>
            </a:r>
          </a:p>
          <a:p>
            <a:pPr>
              <a:lnSpc>
                <a:spcPct val="150000"/>
              </a:lnSpc>
              <a:buFont typeface="Arial" panose="020B0604020202020204" pitchFamily="34" charset="0"/>
              <a:buChar char="•"/>
            </a:pPr>
            <a:r>
              <a:rPr lang="en-GB" altLang="zh-CN" sz="2000" dirty="0">
                <a:solidFill>
                  <a:schemeClr val="accent6">
                    <a:lumMod val="10000"/>
                  </a:schemeClr>
                </a:solidFill>
              </a:rPr>
              <a:t>Hands form a gentle cross (like the character </a:t>
            </a:r>
            <a:r>
              <a:rPr lang="zh-CN" altLang="en-GB" sz="2000" dirty="0">
                <a:solidFill>
                  <a:schemeClr val="accent6">
                    <a:lumMod val="10000"/>
                  </a:schemeClr>
                </a:solidFill>
              </a:rPr>
              <a:t>十</a:t>
            </a:r>
            <a:r>
              <a:rPr lang="en-GB" altLang="zh-CN" sz="2000" dirty="0">
                <a:solidFill>
                  <a:schemeClr val="accent6">
                    <a:lumMod val="10000"/>
                  </a:schemeClr>
                </a:solidFill>
              </a:rPr>
              <a:t>), symbolizing closure and gathering energy.</a:t>
            </a:r>
          </a:p>
          <a:p>
            <a:pPr>
              <a:lnSpc>
                <a:spcPct val="150000"/>
              </a:lnSpc>
              <a:buFont typeface="Arial" panose="020B0604020202020204" pitchFamily="34" charset="0"/>
              <a:buChar char="•"/>
            </a:pPr>
            <a:r>
              <a:rPr lang="en-GB" altLang="zh-CN" sz="2000" dirty="0">
                <a:solidFill>
                  <a:schemeClr val="accent6">
                    <a:lumMod val="10000"/>
                  </a:schemeClr>
                </a:solidFill>
              </a:rPr>
              <a:t>The body settles, breathing calms; awareness returns to the centre (</a:t>
            </a:r>
            <a:r>
              <a:rPr lang="zh-CN" altLang="en-GB" sz="2000" dirty="0">
                <a:solidFill>
                  <a:schemeClr val="accent6">
                    <a:lumMod val="10000"/>
                  </a:schemeClr>
                </a:solidFill>
              </a:rPr>
              <a:t>丹田</a:t>
            </a:r>
            <a:r>
              <a:rPr lang="en-GB" altLang="zh-CN" sz="2000" dirty="0">
                <a:solidFill>
                  <a:schemeClr val="accent6">
                    <a:lumMod val="10000"/>
                  </a:schemeClr>
                </a:solidFill>
              </a:rPr>
              <a:t>).</a:t>
            </a:r>
          </a:p>
          <a:p>
            <a:pPr>
              <a:lnSpc>
                <a:spcPct val="150000"/>
              </a:lnSpc>
            </a:pPr>
            <a:endParaRPr lang="en-GB" altLang="zh-CN" sz="2000" dirty="0">
              <a:solidFill>
                <a:schemeClr val="accent6">
                  <a:lumMod val="10000"/>
                </a:schemeClr>
              </a:solidFill>
            </a:endParaRPr>
          </a:p>
          <a:p>
            <a:pPr>
              <a:lnSpc>
                <a:spcPct val="150000"/>
              </a:lnSpc>
              <a:buNone/>
            </a:pPr>
            <a:r>
              <a:rPr lang="en-GB" altLang="zh-CN" sz="2000" dirty="0">
                <a:solidFill>
                  <a:schemeClr val="accent6">
                    <a:lumMod val="10000"/>
                  </a:schemeClr>
                </a:solidFill>
              </a:rPr>
              <a:t>Intended Benefits</a:t>
            </a:r>
          </a:p>
          <a:p>
            <a:pPr>
              <a:lnSpc>
                <a:spcPct val="150000"/>
              </a:lnSpc>
              <a:buFont typeface="Arial" panose="020B0604020202020204" pitchFamily="34" charset="0"/>
              <a:buChar char="•"/>
            </a:pPr>
            <a:r>
              <a:rPr lang="en-GB" altLang="zh-CN" sz="2000" dirty="0">
                <a:solidFill>
                  <a:schemeClr val="accent6">
                    <a:lumMod val="10000"/>
                  </a:schemeClr>
                </a:solidFill>
              </a:rPr>
              <a:t>Serves as a closing and centring posture.</a:t>
            </a:r>
          </a:p>
          <a:p>
            <a:pPr>
              <a:lnSpc>
                <a:spcPct val="150000"/>
              </a:lnSpc>
              <a:buFont typeface="Arial" panose="020B0604020202020204" pitchFamily="34" charset="0"/>
              <a:buChar char="•"/>
            </a:pPr>
            <a:r>
              <a:rPr lang="en-GB" altLang="zh-CN" sz="2000" dirty="0">
                <a:solidFill>
                  <a:schemeClr val="accent6">
                    <a:lumMod val="10000"/>
                  </a:schemeClr>
                </a:solidFill>
              </a:rPr>
              <a:t>Reinforces symmetry and balance.</a:t>
            </a:r>
          </a:p>
          <a:p>
            <a:pPr>
              <a:lnSpc>
                <a:spcPct val="150000"/>
              </a:lnSpc>
              <a:buFont typeface="Arial" panose="020B0604020202020204" pitchFamily="34" charset="0"/>
              <a:buChar char="•"/>
            </a:pPr>
            <a:r>
              <a:rPr lang="en-GB" altLang="zh-CN" sz="2000" dirty="0">
                <a:solidFill>
                  <a:schemeClr val="accent6">
                    <a:lumMod val="10000"/>
                  </a:schemeClr>
                </a:solidFill>
              </a:rPr>
              <a:t>Promotes inner stillness and consolidation of energy after expression.</a:t>
            </a:r>
          </a:p>
          <a:p>
            <a:pPr>
              <a:lnSpc>
                <a:spcPct val="150000"/>
              </a:lnSpc>
              <a:buFont typeface="Arial" panose="020B0604020202020204" pitchFamily="34" charset="0"/>
              <a:buChar char="•"/>
            </a:pPr>
            <a:endParaRPr lang="en-GB" altLang="zh-CN" sz="2000" dirty="0">
              <a:solidFill>
                <a:schemeClr val="accent6">
                  <a:lumMod val="10000"/>
                </a:schemeClr>
              </a:solidFill>
            </a:endParaRPr>
          </a:p>
          <a:p>
            <a:pPr>
              <a:lnSpc>
                <a:spcPct val="150000"/>
              </a:lnSpc>
            </a:pPr>
            <a:r>
              <a:rPr lang="en-GB" altLang="zh-CN" sz="2000" dirty="0">
                <a:solidFill>
                  <a:schemeClr val="accent6">
                    <a:lumMod val="10000"/>
                  </a:schemeClr>
                </a:solidFill>
              </a:rPr>
              <a:t>Now, let’s put all the moves together and go over it a few times.</a:t>
            </a:r>
          </a:p>
        </p:txBody>
      </p:sp>
    </p:spTree>
    <p:extLst>
      <p:ext uri="{BB962C8B-B14F-4D97-AF65-F5344CB8AC3E}">
        <p14:creationId xmlns:p14="http://schemas.microsoft.com/office/powerpoint/2010/main" val="3641090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2288-FA32-7B56-3645-D258848294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D34B04-2701-681E-DDC6-C1A61D65C2DE}"/>
              </a:ext>
            </a:extLst>
          </p:cNvPr>
          <p:cNvSpPr txBox="1"/>
          <p:nvPr/>
        </p:nvSpPr>
        <p:spPr>
          <a:xfrm>
            <a:off x="225466" y="110128"/>
            <a:ext cx="10822329" cy="1107996"/>
          </a:xfrm>
          <a:prstGeom prst="rect">
            <a:avLst/>
          </a:prstGeom>
          <a:noFill/>
        </p:spPr>
        <p:txBody>
          <a:bodyPr wrap="square" rtlCol="0">
            <a:spAutoFit/>
          </a:bodyPr>
          <a:lstStyle/>
          <a:p>
            <a:r>
              <a:rPr lang="en-GB" altLang="zh-CN" sz="2400" b="1" dirty="0">
                <a:solidFill>
                  <a:schemeClr val="accent6">
                    <a:lumMod val="10000"/>
                  </a:schemeClr>
                </a:solidFill>
              </a:rPr>
              <a:t>1.</a:t>
            </a:r>
            <a:r>
              <a:rPr lang="zh-CN" altLang="en-US" sz="2400" b="1" dirty="0">
                <a:solidFill>
                  <a:schemeClr val="accent6">
                    <a:lumMod val="10000"/>
                  </a:schemeClr>
                </a:solidFill>
              </a:rPr>
              <a:t>立冬挽肘侧推式 </a:t>
            </a:r>
            <a:r>
              <a:rPr lang="en-GB" altLang="zh-CN" sz="2400" b="1" i="1" dirty="0" err="1">
                <a:solidFill>
                  <a:schemeClr val="accent6">
                    <a:lumMod val="10000"/>
                  </a:schemeClr>
                </a:solidFill>
              </a:rPr>
              <a:t>Lìdōng</a:t>
            </a:r>
            <a:r>
              <a:rPr lang="en-GB" altLang="zh-CN" sz="2400" b="1" i="1" dirty="0">
                <a:solidFill>
                  <a:schemeClr val="accent6">
                    <a:lumMod val="10000"/>
                  </a:schemeClr>
                </a:solidFill>
              </a:rPr>
              <a:t> </a:t>
            </a:r>
            <a:r>
              <a:rPr lang="en-GB" altLang="zh-CN" sz="2400" b="1" i="1" dirty="0" err="1">
                <a:solidFill>
                  <a:schemeClr val="accent6">
                    <a:lumMod val="10000"/>
                  </a:schemeClr>
                </a:solidFill>
              </a:rPr>
              <a:t>wǎn</a:t>
            </a:r>
            <a:r>
              <a:rPr lang="en-GB" altLang="zh-CN" sz="2400" b="1" i="1" dirty="0">
                <a:solidFill>
                  <a:schemeClr val="accent6">
                    <a:lumMod val="10000"/>
                  </a:schemeClr>
                </a:solidFill>
              </a:rPr>
              <a:t> </a:t>
            </a:r>
            <a:r>
              <a:rPr lang="en-GB" altLang="zh-CN" sz="2400" b="1" i="1" dirty="0" err="1">
                <a:solidFill>
                  <a:schemeClr val="accent6">
                    <a:lumMod val="10000"/>
                  </a:schemeClr>
                </a:solidFill>
              </a:rPr>
              <a:t>zhǒu</a:t>
            </a:r>
            <a:r>
              <a:rPr lang="en-GB" altLang="zh-CN" sz="2400" b="1" i="1" dirty="0">
                <a:solidFill>
                  <a:schemeClr val="accent6">
                    <a:lumMod val="10000"/>
                  </a:schemeClr>
                </a:solidFill>
              </a:rPr>
              <a:t> </a:t>
            </a:r>
            <a:r>
              <a:rPr lang="en-GB" altLang="zh-CN" sz="2400" b="1" i="1" dirty="0" err="1">
                <a:solidFill>
                  <a:schemeClr val="accent6">
                    <a:lumMod val="10000"/>
                  </a:schemeClr>
                </a:solidFill>
              </a:rPr>
              <a:t>cè</a:t>
            </a:r>
            <a:r>
              <a:rPr lang="en-GB" altLang="zh-CN" sz="2400" b="1" i="1" dirty="0">
                <a:solidFill>
                  <a:schemeClr val="accent6">
                    <a:lumMod val="10000"/>
                  </a:schemeClr>
                </a:solidFill>
              </a:rPr>
              <a:t> </a:t>
            </a:r>
            <a:r>
              <a:rPr lang="en-GB" altLang="zh-CN" sz="2400" b="1" i="1" dirty="0" err="1">
                <a:solidFill>
                  <a:schemeClr val="accent6">
                    <a:lumMod val="10000"/>
                  </a:schemeClr>
                </a:solidFill>
              </a:rPr>
              <a:t>tuī</a:t>
            </a:r>
            <a:r>
              <a:rPr lang="en-GB" altLang="zh-CN" sz="2400" b="1" i="1" dirty="0">
                <a:solidFill>
                  <a:schemeClr val="accent6">
                    <a:lumMod val="10000"/>
                  </a:schemeClr>
                </a:solidFill>
              </a:rPr>
              <a:t> </a:t>
            </a:r>
            <a:r>
              <a:rPr lang="en-GB" altLang="zh-CN" sz="2400" b="1" i="1" dirty="0" err="1">
                <a:solidFill>
                  <a:schemeClr val="accent6">
                    <a:lumMod val="10000"/>
                  </a:schemeClr>
                </a:solidFill>
              </a:rPr>
              <a:t>shì</a:t>
            </a:r>
            <a:r>
              <a:rPr lang="en-GB" altLang="zh-CN" sz="2400" b="1" i="1" dirty="0">
                <a:solidFill>
                  <a:schemeClr val="accent6">
                    <a:lumMod val="10000"/>
                  </a:schemeClr>
                </a:solidFill>
              </a:rPr>
              <a:t>  </a:t>
            </a:r>
            <a:r>
              <a:rPr lang="en-GB" altLang="zh-CN" sz="2400" b="1" dirty="0">
                <a:solidFill>
                  <a:schemeClr val="accent6">
                    <a:lumMod val="10000"/>
                  </a:schemeClr>
                </a:solidFill>
              </a:rPr>
              <a:t>Beginning of Winter: </a:t>
            </a:r>
            <a:r>
              <a:rPr lang="en-GB" altLang="zh-CN" sz="2400" b="1" i="1" dirty="0">
                <a:solidFill>
                  <a:schemeClr val="accent6">
                    <a:lumMod val="10000"/>
                  </a:schemeClr>
                </a:solidFill>
              </a:rPr>
              <a:t>Elbow Draw and Side Push</a:t>
            </a:r>
            <a:r>
              <a:rPr lang="en-GB" altLang="zh-CN" sz="2400" b="1" dirty="0">
                <a:solidFill>
                  <a:schemeClr val="accent6">
                    <a:lumMod val="10000"/>
                  </a:schemeClr>
                </a:solidFill>
              </a:rPr>
              <a:t> </a:t>
            </a:r>
          </a:p>
          <a:p>
            <a:endParaRPr lang="zh-CN" altLang="en-US" dirty="0"/>
          </a:p>
        </p:txBody>
      </p:sp>
      <p:pic>
        <p:nvPicPr>
          <p:cNvPr id="5" name="Picture 4" descr="A person sitting on a pillow&#10;&#10;AI-generated content may be incorrect.">
            <a:extLst>
              <a:ext uri="{FF2B5EF4-FFF2-40B4-BE49-F238E27FC236}">
                <a16:creationId xmlns:a16="http://schemas.microsoft.com/office/drawing/2014/main" id="{20A76D05-C4A9-8D42-2DF5-266103754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1251"/>
            <a:ext cx="4323733" cy="1655179"/>
          </a:xfrm>
          <a:prstGeom prst="rect">
            <a:avLst/>
          </a:prstGeom>
        </p:spPr>
      </p:pic>
      <p:pic>
        <p:nvPicPr>
          <p:cNvPr id="9" name="Picture 8" descr="A person sitting on a white cushion&#10;&#10;AI-generated content may be incorrect.">
            <a:extLst>
              <a:ext uri="{FF2B5EF4-FFF2-40B4-BE49-F238E27FC236}">
                <a16:creationId xmlns:a16="http://schemas.microsoft.com/office/drawing/2014/main" id="{3D44A70F-B3DF-1040-E96A-0E4EDAB76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6430"/>
            <a:ext cx="5438721" cy="2024413"/>
          </a:xfrm>
          <a:prstGeom prst="rect">
            <a:avLst/>
          </a:prstGeom>
        </p:spPr>
      </p:pic>
      <p:pic>
        <p:nvPicPr>
          <p:cNvPr id="13" name="Picture 12" descr="A person and person doing yoga&#10;&#10;AI-generated content may be incorrect.">
            <a:extLst>
              <a:ext uri="{FF2B5EF4-FFF2-40B4-BE49-F238E27FC236}">
                <a16:creationId xmlns:a16="http://schemas.microsoft.com/office/drawing/2014/main" id="{2670BD6E-796D-F6DE-718C-91138AA18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0843"/>
            <a:ext cx="5000263" cy="2287157"/>
          </a:xfrm>
          <a:prstGeom prst="rect">
            <a:avLst/>
          </a:prstGeom>
        </p:spPr>
      </p:pic>
      <p:pic>
        <p:nvPicPr>
          <p:cNvPr id="17" name="Picture 16" descr="A person sitting on a white surface&#10;&#10;AI-generated content may be incorrect.">
            <a:extLst>
              <a:ext uri="{FF2B5EF4-FFF2-40B4-BE49-F238E27FC236}">
                <a16:creationId xmlns:a16="http://schemas.microsoft.com/office/drawing/2014/main" id="{796B3FAF-9D55-D28D-2C88-7B224B262D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7099" y="600056"/>
            <a:ext cx="5744901" cy="2069228"/>
          </a:xfrm>
          <a:prstGeom prst="rect">
            <a:avLst/>
          </a:prstGeom>
        </p:spPr>
      </p:pic>
      <p:pic>
        <p:nvPicPr>
          <p:cNvPr id="21" name="Picture 20" descr="A person sitting on a white surface&#10;&#10;AI-generated content may be incorrect.">
            <a:extLst>
              <a:ext uri="{FF2B5EF4-FFF2-40B4-BE49-F238E27FC236}">
                <a16:creationId xmlns:a16="http://schemas.microsoft.com/office/drawing/2014/main" id="{01528F4F-5309-D071-D611-AD674BC35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7730" y="2708533"/>
            <a:ext cx="2456985" cy="1886673"/>
          </a:xfrm>
          <a:prstGeom prst="rect">
            <a:avLst/>
          </a:prstGeom>
        </p:spPr>
      </p:pic>
      <p:pic>
        <p:nvPicPr>
          <p:cNvPr id="25" name="Picture 24" descr="A person sitting on a white pillow&#10;&#10;AI-generated content may be incorrect.">
            <a:extLst>
              <a:ext uri="{FF2B5EF4-FFF2-40B4-BE49-F238E27FC236}">
                <a16:creationId xmlns:a16="http://schemas.microsoft.com/office/drawing/2014/main" id="{436AE463-B425-E25B-29AE-B5F928580F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6119" y="2968963"/>
            <a:ext cx="4425881" cy="3889037"/>
          </a:xfrm>
          <a:prstGeom prst="rect">
            <a:avLst/>
          </a:prstGeom>
        </p:spPr>
      </p:pic>
    </p:spTree>
    <p:extLst>
      <p:ext uri="{BB962C8B-B14F-4D97-AF65-F5344CB8AC3E}">
        <p14:creationId xmlns:p14="http://schemas.microsoft.com/office/powerpoint/2010/main" val="3730633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2F02A-9B27-D0E8-7B31-FA2836DD62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D8E01-D487-9234-44F5-0AC8D8E05492}"/>
              </a:ext>
            </a:extLst>
          </p:cNvPr>
          <p:cNvSpPr>
            <a:spLocks noGrp="1"/>
          </p:cNvSpPr>
          <p:nvPr>
            <p:ph type="ctrTitle"/>
          </p:nvPr>
        </p:nvSpPr>
        <p:spPr>
          <a:xfrm>
            <a:off x="866836" y="1797455"/>
            <a:ext cx="8947723" cy="2768997"/>
          </a:xfrm>
        </p:spPr>
        <p:txBody>
          <a:bodyPr/>
          <a:lstStyle/>
          <a:p>
            <a:r>
              <a:rPr lang="en-US" altLang="zh-CN" dirty="0"/>
              <a:t>Week 8</a:t>
            </a:r>
            <a:br>
              <a:rPr lang="en-US" altLang="zh-CN" dirty="0"/>
            </a:br>
            <a:r>
              <a:rPr lang="en-US" altLang="zh-CN" dirty="0"/>
              <a:t>8 Tai Chi Movements Revision</a:t>
            </a:r>
            <a:br>
              <a:rPr lang="en-US" altLang="zh-CN" dirty="0"/>
            </a:br>
            <a:br>
              <a:rPr lang="en-US" altLang="zh-CN" dirty="0"/>
            </a:br>
            <a:r>
              <a:rPr lang="en-US" altLang="zh-CN" dirty="0"/>
              <a:t>2 Winter Movements</a:t>
            </a:r>
            <a:br>
              <a:rPr lang="en-US" altLang="zh-CN" dirty="0"/>
            </a:br>
            <a:br>
              <a:rPr lang="en-US" altLang="zh-CN" dirty="0"/>
            </a:br>
            <a:endParaRPr lang="zh-CN" altLang="en-US" dirty="0"/>
          </a:p>
        </p:txBody>
      </p:sp>
    </p:spTree>
    <p:extLst>
      <p:ext uri="{BB962C8B-B14F-4D97-AF65-F5344CB8AC3E}">
        <p14:creationId xmlns:p14="http://schemas.microsoft.com/office/powerpoint/2010/main" val="735151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2288-FA32-7B56-3645-D258848294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D34B04-2701-681E-DDC6-C1A61D65C2DE}"/>
              </a:ext>
            </a:extLst>
          </p:cNvPr>
          <p:cNvSpPr txBox="1"/>
          <p:nvPr/>
        </p:nvSpPr>
        <p:spPr>
          <a:xfrm>
            <a:off x="225466" y="110128"/>
            <a:ext cx="10822329" cy="1107996"/>
          </a:xfrm>
          <a:prstGeom prst="rect">
            <a:avLst/>
          </a:prstGeom>
          <a:noFill/>
        </p:spPr>
        <p:txBody>
          <a:bodyPr wrap="square" rtlCol="0">
            <a:spAutoFit/>
          </a:bodyPr>
          <a:lstStyle/>
          <a:p>
            <a:r>
              <a:rPr lang="en-GB" altLang="zh-CN" sz="2400" b="1" dirty="0">
                <a:solidFill>
                  <a:schemeClr val="accent6">
                    <a:lumMod val="10000"/>
                  </a:schemeClr>
                </a:solidFill>
              </a:rPr>
              <a:t>1.</a:t>
            </a:r>
            <a:r>
              <a:rPr lang="zh-CN" altLang="en-US" sz="2400" b="1" dirty="0">
                <a:solidFill>
                  <a:schemeClr val="accent6">
                    <a:lumMod val="10000"/>
                  </a:schemeClr>
                </a:solidFill>
              </a:rPr>
              <a:t>立冬挽肘侧推式 </a:t>
            </a:r>
            <a:r>
              <a:rPr lang="en-GB" altLang="zh-CN" sz="2400" b="1" i="1" dirty="0" err="1">
                <a:solidFill>
                  <a:schemeClr val="accent6">
                    <a:lumMod val="10000"/>
                  </a:schemeClr>
                </a:solidFill>
              </a:rPr>
              <a:t>Lìdōng</a:t>
            </a:r>
            <a:r>
              <a:rPr lang="en-GB" altLang="zh-CN" sz="2400" b="1" i="1" dirty="0">
                <a:solidFill>
                  <a:schemeClr val="accent6">
                    <a:lumMod val="10000"/>
                  </a:schemeClr>
                </a:solidFill>
              </a:rPr>
              <a:t> </a:t>
            </a:r>
            <a:r>
              <a:rPr lang="en-GB" altLang="zh-CN" sz="2400" b="1" i="1" dirty="0" err="1">
                <a:solidFill>
                  <a:schemeClr val="accent6">
                    <a:lumMod val="10000"/>
                  </a:schemeClr>
                </a:solidFill>
              </a:rPr>
              <a:t>wǎn</a:t>
            </a:r>
            <a:r>
              <a:rPr lang="en-GB" altLang="zh-CN" sz="2400" b="1" i="1" dirty="0">
                <a:solidFill>
                  <a:schemeClr val="accent6">
                    <a:lumMod val="10000"/>
                  </a:schemeClr>
                </a:solidFill>
              </a:rPr>
              <a:t> </a:t>
            </a:r>
            <a:r>
              <a:rPr lang="en-GB" altLang="zh-CN" sz="2400" b="1" i="1" dirty="0" err="1">
                <a:solidFill>
                  <a:schemeClr val="accent6">
                    <a:lumMod val="10000"/>
                  </a:schemeClr>
                </a:solidFill>
              </a:rPr>
              <a:t>zhǒu</a:t>
            </a:r>
            <a:r>
              <a:rPr lang="en-GB" altLang="zh-CN" sz="2400" b="1" i="1" dirty="0">
                <a:solidFill>
                  <a:schemeClr val="accent6">
                    <a:lumMod val="10000"/>
                  </a:schemeClr>
                </a:solidFill>
              </a:rPr>
              <a:t> </a:t>
            </a:r>
            <a:r>
              <a:rPr lang="en-GB" altLang="zh-CN" sz="2400" b="1" i="1" dirty="0" err="1">
                <a:solidFill>
                  <a:schemeClr val="accent6">
                    <a:lumMod val="10000"/>
                  </a:schemeClr>
                </a:solidFill>
              </a:rPr>
              <a:t>cè</a:t>
            </a:r>
            <a:r>
              <a:rPr lang="en-GB" altLang="zh-CN" sz="2400" b="1" i="1" dirty="0">
                <a:solidFill>
                  <a:schemeClr val="accent6">
                    <a:lumMod val="10000"/>
                  </a:schemeClr>
                </a:solidFill>
              </a:rPr>
              <a:t> </a:t>
            </a:r>
            <a:r>
              <a:rPr lang="en-GB" altLang="zh-CN" sz="2400" b="1" i="1" dirty="0" err="1">
                <a:solidFill>
                  <a:schemeClr val="accent6">
                    <a:lumMod val="10000"/>
                  </a:schemeClr>
                </a:solidFill>
              </a:rPr>
              <a:t>tuī</a:t>
            </a:r>
            <a:r>
              <a:rPr lang="en-GB" altLang="zh-CN" sz="2400" b="1" i="1" dirty="0">
                <a:solidFill>
                  <a:schemeClr val="accent6">
                    <a:lumMod val="10000"/>
                  </a:schemeClr>
                </a:solidFill>
              </a:rPr>
              <a:t> </a:t>
            </a:r>
            <a:r>
              <a:rPr lang="en-GB" altLang="zh-CN" sz="2400" b="1" i="1" dirty="0" err="1">
                <a:solidFill>
                  <a:schemeClr val="accent6">
                    <a:lumMod val="10000"/>
                  </a:schemeClr>
                </a:solidFill>
              </a:rPr>
              <a:t>shì</a:t>
            </a:r>
            <a:r>
              <a:rPr lang="en-GB" altLang="zh-CN" sz="2400" b="1" i="1" dirty="0">
                <a:solidFill>
                  <a:schemeClr val="accent6">
                    <a:lumMod val="10000"/>
                  </a:schemeClr>
                </a:solidFill>
              </a:rPr>
              <a:t>  </a:t>
            </a:r>
            <a:r>
              <a:rPr lang="en-GB" altLang="zh-CN" sz="2400" b="1" dirty="0">
                <a:solidFill>
                  <a:schemeClr val="accent6">
                    <a:lumMod val="10000"/>
                  </a:schemeClr>
                </a:solidFill>
              </a:rPr>
              <a:t>Beginning of Winter: </a:t>
            </a:r>
            <a:r>
              <a:rPr lang="en-GB" altLang="zh-CN" sz="2400" b="1" i="1" dirty="0">
                <a:solidFill>
                  <a:schemeClr val="accent6">
                    <a:lumMod val="10000"/>
                  </a:schemeClr>
                </a:solidFill>
              </a:rPr>
              <a:t>Elbow Draw and Side Push</a:t>
            </a:r>
            <a:r>
              <a:rPr lang="en-GB" altLang="zh-CN" sz="2400" b="1" dirty="0">
                <a:solidFill>
                  <a:schemeClr val="accent6">
                    <a:lumMod val="10000"/>
                  </a:schemeClr>
                </a:solidFill>
              </a:rPr>
              <a:t> </a:t>
            </a:r>
          </a:p>
          <a:p>
            <a:endParaRPr lang="zh-CN" altLang="en-US" dirty="0"/>
          </a:p>
        </p:txBody>
      </p:sp>
      <p:pic>
        <p:nvPicPr>
          <p:cNvPr id="5" name="Picture 4" descr="A person sitting on a pillow&#10;&#10;AI-generated content may be incorrect.">
            <a:extLst>
              <a:ext uri="{FF2B5EF4-FFF2-40B4-BE49-F238E27FC236}">
                <a16:creationId xmlns:a16="http://schemas.microsoft.com/office/drawing/2014/main" id="{20A76D05-C4A9-8D42-2DF5-266103754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1251"/>
            <a:ext cx="4323733" cy="1655179"/>
          </a:xfrm>
          <a:prstGeom prst="rect">
            <a:avLst/>
          </a:prstGeom>
        </p:spPr>
      </p:pic>
      <p:pic>
        <p:nvPicPr>
          <p:cNvPr id="9" name="Picture 8" descr="A person sitting on a white cushion&#10;&#10;AI-generated content may be incorrect.">
            <a:extLst>
              <a:ext uri="{FF2B5EF4-FFF2-40B4-BE49-F238E27FC236}">
                <a16:creationId xmlns:a16="http://schemas.microsoft.com/office/drawing/2014/main" id="{3D44A70F-B3DF-1040-E96A-0E4EDAB76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6430"/>
            <a:ext cx="5438721" cy="2024413"/>
          </a:xfrm>
          <a:prstGeom prst="rect">
            <a:avLst/>
          </a:prstGeom>
        </p:spPr>
      </p:pic>
      <p:pic>
        <p:nvPicPr>
          <p:cNvPr id="13" name="Picture 12" descr="A person and person doing yoga&#10;&#10;AI-generated content may be incorrect.">
            <a:extLst>
              <a:ext uri="{FF2B5EF4-FFF2-40B4-BE49-F238E27FC236}">
                <a16:creationId xmlns:a16="http://schemas.microsoft.com/office/drawing/2014/main" id="{2670BD6E-796D-F6DE-718C-91138AA18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0843"/>
            <a:ext cx="5000263" cy="2287157"/>
          </a:xfrm>
          <a:prstGeom prst="rect">
            <a:avLst/>
          </a:prstGeom>
        </p:spPr>
      </p:pic>
      <p:pic>
        <p:nvPicPr>
          <p:cNvPr id="17" name="Picture 16" descr="A person sitting on a white surface&#10;&#10;AI-generated content may be incorrect.">
            <a:extLst>
              <a:ext uri="{FF2B5EF4-FFF2-40B4-BE49-F238E27FC236}">
                <a16:creationId xmlns:a16="http://schemas.microsoft.com/office/drawing/2014/main" id="{796B3FAF-9D55-D28D-2C88-7B224B262D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7099" y="600056"/>
            <a:ext cx="5744901" cy="2069228"/>
          </a:xfrm>
          <a:prstGeom prst="rect">
            <a:avLst/>
          </a:prstGeom>
        </p:spPr>
      </p:pic>
      <p:pic>
        <p:nvPicPr>
          <p:cNvPr id="21" name="Picture 20" descr="A person sitting on a white surface&#10;&#10;AI-generated content may be incorrect.">
            <a:extLst>
              <a:ext uri="{FF2B5EF4-FFF2-40B4-BE49-F238E27FC236}">
                <a16:creationId xmlns:a16="http://schemas.microsoft.com/office/drawing/2014/main" id="{01528F4F-5309-D071-D611-AD674BC35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7730" y="2708533"/>
            <a:ext cx="2456985" cy="1886673"/>
          </a:xfrm>
          <a:prstGeom prst="rect">
            <a:avLst/>
          </a:prstGeom>
        </p:spPr>
      </p:pic>
      <p:pic>
        <p:nvPicPr>
          <p:cNvPr id="25" name="Picture 24" descr="A person sitting on a white pillow&#10;&#10;AI-generated content may be incorrect.">
            <a:extLst>
              <a:ext uri="{FF2B5EF4-FFF2-40B4-BE49-F238E27FC236}">
                <a16:creationId xmlns:a16="http://schemas.microsoft.com/office/drawing/2014/main" id="{436AE463-B425-E25B-29AE-B5F928580F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6119" y="2968963"/>
            <a:ext cx="4425881" cy="3889037"/>
          </a:xfrm>
          <a:prstGeom prst="rect">
            <a:avLst/>
          </a:prstGeom>
        </p:spPr>
      </p:pic>
    </p:spTree>
    <p:extLst>
      <p:ext uri="{BB962C8B-B14F-4D97-AF65-F5344CB8AC3E}">
        <p14:creationId xmlns:p14="http://schemas.microsoft.com/office/powerpoint/2010/main" val="2156080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D67A4-1124-8ABA-7183-F0CEAA98E1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9ED83B-2833-7620-D81C-450B7406B465}"/>
              </a:ext>
            </a:extLst>
          </p:cNvPr>
          <p:cNvSpPr txBox="1"/>
          <p:nvPr/>
        </p:nvSpPr>
        <p:spPr>
          <a:xfrm>
            <a:off x="225466" y="110127"/>
            <a:ext cx="11844119" cy="461665"/>
          </a:xfrm>
          <a:prstGeom prst="rect">
            <a:avLst/>
          </a:prstGeom>
          <a:noFill/>
        </p:spPr>
        <p:txBody>
          <a:bodyPr wrap="square" rtlCol="0">
            <a:spAutoFit/>
          </a:bodyPr>
          <a:lstStyle/>
          <a:p>
            <a:r>
              <a:rPr lang="en-GB" altLang="zh-CN" sz="2400" b="1" dirty="0">
                <a:solidFill>
                  <a:schemeClr val="accent6">
                    <a:lumMod val="10000"/>
                  </a:schemeClr>
                </a:solidFill>
              </a:rPr>
              <a:t>5. </a:t>
            </a:r>
            <a:r>
              <a:rPr lang="zh-CN" altLang="en-US" sz="2400" b="1" dirty="0">
                <a:solidFill>
                  <a:schemeClr val="accent6">
                    <a:lumMod val="10000"/>
                  </a:schemeClr>
                </a:solidFill>
              </a:rPr>
              <a:t>小寒只手擎天式 </a:t>
            </a:r>
            <a:r>
              <a:rPr lang="en-GB" altLang="zh-CN" sz="2400" i="1" dirty="0" err="1">
                <a:solidFill>
                  <a:schemeClr val="accent6">
                    <a:lumMod val="10000"/>
                  </a:schemeClr>
                </a:solidFill>
              </a:rPr>
              <a:t>Xiǎohán</a:t>
            </a:r>
            <a:r>
              <a:rPr lang="en-GB" altLang="zh-CN" sz="2400" i="1" dirty="0">
                <a:solidFill>
                  <a:schemeClr val="accent6">
                    <a:lumMod val="10000"/>
                  </a:schemeClr>
                </a:solidFill>
              </a:rPr>
              <a:t> </a:t>
            </a:r>
            <a:r>
              <a:rPr lang="en-GB" altLang="zh-CN" sz="2400" i="1" dirty="0" err="1">
                <a:solidFill>
                  <a:schemeClr val="accent6">
                    <a:lumMod val="10000"/>
                  </a:schemeClr>
                </a:solidFill>
              </a:rPr>
              <a:t>zhī</a:t>
            </a:r>
            <a:r>
              <a:rPr lang="en-GB" altLang="zh-CN" sz="2400" i="1" dirty="0">
                <a:solidFill>
                  <a:schemeClr val="accent6">
                    <a:lumMod val="10000"/>
                  </a:schemeClr>
                </a:solidFill>
              </a:rPr>
              <a:t> </a:t>
            </a:r>
            <a:r>
              <a:rPr lang="en-GB" altLang="zh-CN" sz="2400" i="1" dirty="0" err="1">
                <a:solidFill>
                  <a:schemeClr val="accent6">
                    <a:lumMod val="10000"/>
                  </a:schemeClr>
                </a:solidFill>
              </a:rPr>
              <a:t>shǒu</a:t>
            </a:r>
            <a:r>
              <a:rPr lang="en-GB" altLang="zh-CN" sz="2400" i="1" dirty="0">
                <a:solidFill>
                  <a:schemeClr val="accent6">
                    <a:lumMod val="10000"/>
                  </a:schemeClr>
                </a:solidFill>
              </a:rPr>
              <a:t> </a:t>
            </a:r>
            <a:r>
              <a:rPr lang="en-GB" altLang="zh-CN" sz="2400" i="1" dirty="0" err="1">
                <a:solidFill>
                  <a:schemeClr val="accent6">
                    <a:lumMod val="10000"/>
                  </a:schemeClr>
                </a:solidFill>
              </a:rPr>
              <a:t>qíng</a:t>
            </a:r>
            <a:r>
              <a:rPr lang="en-GB" altLang="zh-CN" sz="2400" i="1" dirty="0">
                <a:solidFill>
                  <a:schemeClr val="accent6">
                    <a:lumMod val="10000"/>
                  </a:schemeClr>
                </a:solidFill>
              </a:rPr>
              <a:t> </a:t>
            </a:r>
            <a:r>
              <a:rPr lang="en-GB" altLang="zh-CN" sz="2400" i="1" dirty="0" err="1">
                <a:solidFill>
                  <a:schemeClr val="accent6">
                    <a:lumMod val="10000"/>
                  </a:schemeClr>
                </a:solidFill>
              </a:rPr>
              <a:t>tiān</a:t>
            </a:r>
            <a:r>
              <a:rPr lang="en-GB" altLang="zh-CN" sz="2400" i="1" dirty="0">
                <a:solidFill>
                  <a:schemeClr val="accent6">
                    <a:lumMod val="10000"/>
                  </a:schemeClr>
                </a:solidFill>
              </a:rPr>
              <a:t> </a:t>
            </a:r>
            <a:r>
              <a:rPr lang="en-GB" altLang="zh-CN" sz="2400" i="1" dirty="0" err="1">
                <a:solidFill>
                  <a:schemeClr val="accent6">
                    <a:lumMod val="10000"/>
                  </a:schemeClr>
                </a:solidFill>
              </a:rPr>
              <a:t>shì</a:t>
            </a:r>
            <a:r>
              <a:rPr lang="en-GB" altLang="zh-CN" sz="2400" i="1" dirty="0">
                <a:solidFill>
                  <a:schemeClr val="accent6">
                    <a:lumMod val="10000"/>
                  </a:schemeClr>
                </a:solidFill>
              </a:rPr>
              <a:t> Minor Cold: One-Hand Lifts the Sky</a:t>
            </a:r>
            <a:endParaRPr lang="zh-CN" altLang="en-US" sz="2400" b="1" dirty="0">
              <a:solidFill>
                <a:schemeClr val="accent6">
                  <a:lumMod val="10000"/>
                </a:schemeClr>
              </a:solidFill>
            </a:endParaRPr>
          </a:p>
        </p:txBody>
      </p:sp>
      <p:pic>
        <p:nvPicPr>
          <p:cNvPr id="5" name="Picture 4" descr="A person sitting on a white surface&#10;&#10;AI-generated content may be incorrect.">
            <a:extLst>
              <a:ext uri="{FF2B5EF4-FFF2-40B4-BE49-F238E27FC236}">
                <a16:creationId xmlns:a16="http://schemas.microsoft.com/office/drawing/2014/main" id="{BE509E4D-EAD3-9938-D539-511E9D6F6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1793"/>
            <a:ext cx="5232771" cy="1942468"/>
          </a:xfrm>
          <a:prstGeom prst="rect">
            <a:avLst/>
          </a:prstGeom>
        </p:spPr>
      </p:pic>
      <p:pic>
        <p:nvPicPr>
          <p:cNvPr id="8" name="Picture 7" descr="A person sitting on a white cushion&#10;&#10;AI-generated content may be incorrect.">
            <a:extLst>
              <a:ext uri="{FF2B5EF4-FFF2-40B4-BE49-F238E27FC236}">
                <a16:creationId xmlns:a16="http://schemas.microsoft.com/office/drawing/2014/main" id="{80C5992A-1E97-5435-B455-1C679F8C0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517181"/>
            <a:ext cx="5614161" cy="2168948"/>
          </a:xfrm>
          <a:prstGeom prst="rect">
            <a:avLst/>
          </a:prstGeom>
        </p:spPr>
      </p:pic>
      <p:pic>
        <p:nvPicPr>
          <p:cNvPr id="11" name="Picture 10" descr="A person sitting on a circle with his arms extended&#10;&#10;AI-generated content may be incorrect.">
            <a:extLst>
              <a:ext uri="{FF2B5EF4-FFF2-40B4-BE49-F238E27FC236}">
                <a16:creationId xmlns:a16="http://schemas.microsoft.com/office/drawing/2014/main" id="{F173B133-D8AB-1B66-9D12-998241B9213F}"/>
              </a:ext>
            </a:extLst>
          </p:cNvPr>
          <p:cNvPicPr>
            <a:picLocks noChangeAspect="1"/>
          </p:cNvPicPr>
          <p:nvPr/>
        </p:nvPicPr>
        <p:blipFill>
          <a:blip r:embed="rId4">
            <a:extLst>
              <a:ext uri="{28A0092B-C50C-407E-A947-70E740481C1C}">
                <a14:useLocalDpi xmlns:a14="http://schemas.microsoft.com/office/drawing/2010/main" val="0"/>
              </a:ext>
            </a:extLst>
          </a:blip>
          <a:srcRect b="49639"/>
          <a:stretch>
            <a:fillRect/>
          </a:stretch>
        </p:blipFill>
        <p:spPr>
          <a:xfrm>
            <a:off x="-1" y="4689050"/>
            <a:ext cx="5739567" cy="2168949"/>
          </a:xfrm>
          <a:prstGeom prst="rect">
            <a:avLst/>
          </a:prstGeom>
        </p:spPr>
      </p:pic>
      <p:pic>
        <p:nvPicPr>
          <p:cNvPr id="13" name="Picture 12" descr="A person sitting on a white surface&#10;&#10;AI-generated content may be incorrect.">
            <a:extLst>
              <a:ext uri="{FF2B5EF4-FFF2-40B4-BE49-F238E27FC236}">
                <a16:creationId xmlns:a16="http://schemas.microsoft.com/office/drawing/2014/main" id="{667524FD-3DA8-3486-680D-C61AD4C96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5437" y="2624386"/>
            <a:ext cx="5396564" cy="4123487"/>
          </a:xfrm>
          <a:prstGeom prst="rect">
            <a:avLst/>
          </a:prstGeom>
        </p:spPr>
      </p:pic>
      <p:pic>
        <p:nvPicPr>
          <p:cNvPr id="14" name="Picture 13">
            <a:extLst>
              <a:ext uri="{FF2B5EF4-FFF2-40B4-BE49-F238E27FC236}">
                <a16:creationId xmlns:a16="http://schemas.microsoft.com/office/drawing/2014/main" id="{35374091-4FFC-CA9F-5A33-CBF3A3E29A62}"/>
              </a:ext>
            </a:extLst>
          </p:cNvPr>
          <p:cNvPicPr>
            <a:picLocks noChangeAspect="1"/>
          </p:cNvPicPr>
          <p:nvPr/>
        </p:nvPicPr>
        <p:blipFill>
          <a:blip r:embed="rId6"/>
          <a:srcRect t="51644" b="116"/>
          <a:stretch>
            <a:fillRect/>
          </a:stretch>
        </p:blipFill>
        <p:spPr>
          <a:xfrm>
            <a:off x="6688568" y="654519"/>
            <a:ext cx="5503432" cy="1993454"/>
          </a:xfrm>
          <a:prstGeom prst="rect">
            <a:avLst/>
          </a:prstGeom>
        </p:spPr>
      </p:pic>
    </p:spTree>
    <p:extLst>
      <p:ext uri="{BB962C8B-B14F-4D97-AF65-F5344CB8AC3E}">
        <p14:creationId xmlns:p14="http://schemas.microsoft.com/office/powerpoint/2010/main" val="613600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96639ED-4BCE-9709-A7AB-770E95CC7140}"/>
              </a:ext>
            </a:extLst>
          </p:cNvPr>
          <p:cNvPicPr>
            <a:picLocks noChangeAspect="1"/>
          </p:cNvPicPr>
          <p:nvPr/>
        </p:nvPicPr>
        <p:blipFill>
          <a:blip r:embed="rId2"/>
          <a:stretch>
            <a:fillRect/>
          </a:stretch>
        </p:blipFill>
        <p:spPr>
          <a:xfrm>
            <a:off x="4287631" y="4325506"/>
            <a:ext cx="3921254" cy="2224128"/>
          </a:xfrm>
          <a:prstGeom prst="rect">
            <a:avLst/>
          </a:prstGeom>
        </p:spPr>
      </p:pic>
      <p:pic>
        <p:nvPicPr>
          <p:cNvPr id="17" name="Picture 16">
            <a:extLst>
              <a:ext uri="{FF2B5EF4-FFF2-40B4-BE49-F238E27FC236}">
                <a16:creationId xmlns:a16="http://schemas.microsoft.com/office/drawing/2014/main" id="{7A0DE368-9C2E-5C71-14A9-005FF022E484}"/>
              </a:ext>
            </a:extLst>
          </p:cNvPr>
          <p:cNvPicPr>
            <a:picLocks noChangeAspect="1"/>
          </p:cNvPicPr>
          <p:nvPr/>
        </p:nvPicPr>
        <p:blipFill>
          <a:blip r:embed="rId3"/>
          <a:stretch>
            <a:fillRect/>
          </a:stretch>
        </p:blipFill>
        <p:spPr>
          <a:xfrm>
            <a:off x="61412" y="1057274"/>
            <a:ext cx="3794762" cy="2371726"/>
          </a:xfrm>
          <a:prstGeom prst="rect">
            <a:avLst/>
          </a:prstGeom>
        </p:spPr>
      </p:pic>
      <p:pic>
        <p:nvPicPr>
          <p:cNvPr id="18" name="Picture 17">
            <a:extLst>
              <a:ext uri="{FF2B5EF4-FFF2-40B4-BE49-F238E27FC236}">
                <a16:creationId xmlns:a16="http://schemas.microsoft.com/office/drawing/2014/main" id="{BA8F7CDC-EA76-9391-4C07-CA99A40BF25E}"/>
              </a:ext>
            </a:extLst>
          </p:cNvPr>
          <p:cNvPicPr>
            <a:picLocks noChangeAspect="1"/>
          </p:cNvPicPr>
          <p:nvPr/>
        </p:nvPicPr>
        <p:blipFill>
          <a:blip r:embed="rId4"/>
          <a:stretch>
            <a:fillRect/>
          </a:stretch>
        </p:blipFill>
        <p:spPr>
          <a:xfrm>
            <a:off x="4045862" y="1204872"/>
            <a:ext cx="3336192" cy="2224128"/>
          </a:xfrm>
          <a:prstGeom prst="rect">
            <a:avLst/>
          </a:prstGeom>
        </p:spPr>
      </p:pic>
      <p:pic>
        <p:nvPicPr>
          <p:cNvPr id="20" name="Picture 19">
            <a:extLst>
              <a:ext uri="{FF2B5EF4-FFF2-40B4-BE49-F238E27FC236}">
                <a16:creationId xmlns:a16="http://schemas.microsoft.com/office/drawing/2014/main" id="{5A64DF75-9084-61E2-2622-A23F604416A5}"/>
              </a:ext>
            </a:extLst>
          </p:cNvPr>
          <p:cNvPicPr>
            <a:picLocks noChangeAspect="1"/>
          </p:cNvPicPr>
          <p:nvPr/>
        </p:nvPicPr>
        <p:blipFill>
          <a:blip r:embed="rId5"/>
          <a:stretch>
            <a:fillRect/>
          </a:stretch>
        </p:blipFill>
        <p:spPr>
          <a:xfrm>
            <a:off x="9035715" y="3329215"/>
            <a:ext cx="3059299" cy="3463357"/>
          </a:xfrm>
          <a:prstGeom prst="rect">
            <a:avLst/>
          </a:prstGeom>
        </p:spPr>
      </p:pic>
      <p:pic>
        <p:nvPicPr>
          <p:cNvPr id="21" name="Picture 20">
            <a:extLst>
              <a:ext uri="{FF2B5EF4-FFF2-40B4-BE49-F238E27FC236}">
                <a16:creationId xmlns:a16="http://schemas.microsoft.com/office/drawing/2014/main" id="{D84A1497-CC56-EB47-50C5-5A07C2BEF1D6}"/>
              </a:ext>
            </a:extLst>
          </p:cNvPr>
          <p:cNvPicPr>
            <a:picLocks noChangeAspect="1"/>
          </p:cNvPicPr>
          <p:nvPr/>
        </p:nvPicPr>
        <p:blipFill>
          <a:blip r:embed="rId6"/>
          <a:stretch>
            <a:fillRect/>
          </a:stretch>
        </p:blipFill>
        <p:spPr>
          <a:xfrm>
            <a:off x="243138" y="3816732"/>
            <a:ext cx="3431310" cy="2732902"/>
          </a:xfrm>
          <a:prstGeom prst="rect">
            <a:avLst/>
          </a:prstGeom>
        </p:spPr>
      </p:pic>
      <p:pic>
        <p:nvPicPr>
          <p:cNvPr id="22" name="Picture 21">
            <a:extLst>
              <a:ext uri="{FF2B5EF4-FFF2-40B4-BE49-F238E27FC236}">
                <a16:creationId xmlns:a16="http://schemas.microsoft.com/office/drawing/2014/main" id="{52D19E5E-DAF3-9B03-C02E-FF20526543C6}"/>
              </a:ext>
            </a:extLst>
          </p:cNvPr>
          <p:cNvPicPr>
            <a:picLocks noChangeAspect="1"/>
          </p:cNvPicPr>
          <p:nvPr/>
        </p:nvPicPr>
        <p:blipFill>
          <a:blip r:embed="rId7"/>
          <a:stretch>
            <a:fillRect/>
          </a:stretch>
        </p:blipFill>
        <p:spPr>
          <a:xfrm>
            <a:off x="7571743" y="360947"/>
            <a:ext cx="4523271" cy="2474801"/>
          </a:xfrm>
          <a:prstGeom prst="rect">
            <a:avLst/>
          </a:prstGeom>
        </p:spPr>
      </p:pic>
      <p:sp>
        <p:nvSpPr>
          <p:cNvPr id="23" name="TextBox 22">
            <a:extLst>
              <a:ext uri="{FF2B5EF4-FFF2-40B4-BE49-F238E27FC236}">
                <a16:creationId xmlns:a16="http://schemas.microsoft.com/office/drawing/2014/main" id="{2606D79F-BDB9-8CA9-54A0-926592CFCB05}"/>
              </a:ext>
            </a:extLst>
          </p:cNvPr>
          <p:cNvSpPr txBox="1"/>
          <p:nvPr/>
        </p:nvSpPr>
        <p:spPr>
          <a:xfrm>
            <a:off x="451413" y="127322"/>
            <a:ext cx="6331352" cy="369332"/>
          </a:xfrm>
          <a:prstGeom prst="rect">
            <a:avLst/>
          </a:prstGeom>
          <a:noFill/>
        </p:spPr>
        <p:txBody>
          <a:bodyPr wrap="square" rtlCol="0">
            <a:spAutoFit/>
          </a:bodyPr>
          <a:lstStyle/>
          <a:p>
            <a:r>
              <a:rPr lang="en-US" altLang="zh-CN" dirty="0"/>
              <a:t>Key acupoints</a:t>
            </a:r>
            <a:endParaRPr lang="zh-CN" altLang="en-US" dirty="0"/>
          </a:p>
        </p:txBody>
      </p:sp>
    </p:spTree>
    <p:extLst>
      <p:ext uri="{BB962C8B-B14F-4D97-AF65-F5344CB8AC3E}">
        <p14:creationId xmlns:p14="http://schemas.microsoft.com/office/powerpoint/2010/main" val="2663073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92E02-C961-DE9D-A101-F682834D24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43C9B9-56F5-EC59-0A8C-4DBDD5FE0283}"/>
              </a:ext>
            </a:extLst>
          </p:cNvPr>
          <p:cNvSpPr>
            <a:spLocks noGrp="1"/>
          </p:cNvSpPr>
          <p:nvPr>
            <p:ph type="title"/>
          </p:nvPr>
        </p:nvSpPr>
        <p:spPr>
          <a:xfrm>
            <a:off x="180104" y="120361"/>
            <a:ext cx="9883327" cy="577743"/>
          </a:xfrm>
        </p:spPr>
        <p:txBody>
          <a:bodyPr/>
          <a:lstStyle/>
          <a:p>
            <a:r>
              <a:rPr lang="en-GB" altLang="zh-CN" dirty="0"/>
              <a:t>The names of the movements in 8-</a:t>
            </a:r>
            <a:r>
              <a:rPr lang="en-US" altLang="zh-CN" dirty="0"/>
              <a:t>Movement</a:t>
            </a:r>
            <a:r>
              <a:rPr lang="en-GB" altLang="zh-CN" dirty="0"/>
              <a:t> Tai Chi are:</a:t>
            </a:r>
            <a:endParaRPr lang="en-GB" dirty="0"/>
          </a:p>
        </p:txBody>
      </p:sp>
      <p:sp>
        <p:nvSpPr>
          <p:cNvPr id="6" name="Content Placeholder 2">
            <a:extLst>
              <a:ext uri="{FF2B5EF4-FFF2-40B4-BE49-F238E27FC236}">
                <a16:creationId xmlns:a16="http://schemas.microsoft.com/office/drawing/2014/main" id="{D1B4C69E-7162-45B6-3D78-D96A06265AB3}"/>
              </a:ext>
            </a:extLst>
          </p:cNvPr>
          <p:cNvSpPr>
            <a:spLocks noGrp="1"/>
          </p:cNvSpPr>
          <p:nvPr>
            <p:ph idx="1"/>
          </p:nvPr>
        </p:nvSpPr>
        <p:spPr>
          <a:xfrm>
            <a:off x="902825" y="1006997"/>
            <a:ext cx="9664862" cy="5596360"/>
          </a:xfrm>
        </p:spPr>
        <p:txBody>
          <a:bodyPr/>
          <a:lstStyle/>
          <a:p>
            <a:endParaRPr lang="en-US" altLang="zh-CN" dirty="0"/>
          </a:p>
          <a:p>
            <a:pPr marL="0" indent="0">
              <a:buNone/>
            </a:pPr>
            <a:r>
              <a:rPr lang="zh-CN" altLang="zh-CN" dirty="0"/>
              <a:t>预备势</a:t>
            </a:r>
            <a:r>
              <a:rPr lang="en-GB" altLang="zh-CN" dirty="0"/>
              <a:t>: Preparation</a:t>
            </a:r>
            <a:endParaRPr lang="zh-CN" altLang="zh-CN" dirty="0"/>
          </a:p>
          <a:p>
            <a:pPr marL="0" indent="0">
              <a:buNone/>
            </a:pPr>
            <a:r>
              <a:rPr lang="zh-CN" altLang="zh-CN" dirty="0"/>
              <a:t>起势</a:t>
            </a:r>
            <a:r>
              <a:rPr lang="en-GB" altLang="zh-CN" dirty="0"/>
              <a:t>: Opening</a:t>
            </a:r>
            <a:endParaRPr lang="zh-CN" altLang="zh-CN" dirty="0"/>
          </a:p>
          <a:p>
            <a:pPr marL="0" indent="0">
              <a:buNone/>
            </a:pPr>
            <a:r>
              <a:rPr lang="en-GB" altLang="zh-CN" dirty="0"/>
              <a:t>1</a:t>
            </a:r>
            <a:r>
              <a:rPr lang="zh-CN" altLang="zh-CN" dirty="0"/>
              <a:t>、 卷肱势 </a:t>
            </a:r>
            <a:r>
              <a:rPr lang="en-GB" altLang="zh-CN" dirty="0"/>
              <a:t>Reverse forearms.</a:t>
            </a:r>
            <a:endParaRPr lang="zh-CN" altLang="zh-CN" dirty="0"/>
          </a:p>
          <a:p>
            <a:pPr marL="0" indent="0">
              <a:buNone/>
            </a:pPr>
            <a:r>
              <a:rPr lang="en-GB" altLang="zh-CN" dirty="0"/>
              <a:t>2</a:t>
            </a:r>
            <a:r>
              <a:rPr lang="zh-CN" altLang="zh-CN" dirty="0"/>
              <a:t>、 搂膝拗步</a:t>
            </a:r>
            <a:r>
              <a:rPr lang="en-GB" altLang="zh-CN" dirty="0"/>
              <a:t>Brush knee push hand.</a:t>
            </a:r>
            <a:endParaRPr lang="zh-CN" altLang="zh-CN" dirty="0"/>
          </a:p>
          <a:p>
            <a:pPr marL="0" indent="0">
              <a:buNone/>
            </a:pPr>
            <a:r>
              <a:rPr lang="en-GB" altLang="zh-CN" dirty="0"/>
              <a:t>3</a:t>
            </a:r>
            <a:r>
              <a:rPr lang="zh-CN" altLang="zh-CN" dirty="0"/>
              <a:t>、 野马分鬃 </a:t>
            </a:r>
            <a:r>
              <a:rPr lang="en-GB" altLang="zh-CN" dirty="0"/>
              <a:t>Part the wild horse's mane.</a:t>
            </a:r>
            <a:endParaRPr lang="zh-CN" altLang="zh-CN" dirty="0"/>
          </a:p>
          <a:p>
            <a:pPr marL="0" indent="0">
              <a:buNone/>
            </a:pPr>
            <a:r>
              <a:rPr lang="en-GB" altLang="zh-CN" dirty="0"/>
              <a:t>4</a:t>
            </a:r>
            <a:r>
              <a:rPr lang="zh-CN" altLang="zh-CN" dirty="0"/>
              <a:t>、 云手</a:t>
            </a:r>
            <a:r>
              <a:rPr lang="en-GB" altLang="zh-CN" dirty="0"/>
              <a:t>Cloud hands.</a:t>
            </a:r>
            <a:endParaRPr lang="zh-CN" altLang="zh-CN" dirty="0"/>
          </a:p>
          <a:p>
            <a:pPr marL="0" indent="0">
              <a:buNone/>
            </a:pPr>
            <a:r>
              <a:rPr lang="en-GB" altLang="zh-CN" dirty="0"/>
              <a:t>5</a:t>
            </a:r>
            <a:r>
              <a:rPr lang="zh-CN" altLang="zh-CN" dirty="0"/>
              <a:t>、 金鸡独立 </a:t>
            </a:r>
            <a:r>
              <a:rPr lang="en-GB" altLang="zh-CN" dirty="0"/>
              <a:t>Golden rooster stands on one leg.</a:t>
            </a:r>
          </a:p>
          <a:p>
            <a:pPr marL="0" indent="0">
              <a:buNone/>
            </a:pPr>
            <a:r>
              <a:rPr lang="en-GB" altLang="zh-CN" dirty="0"/>
              <a:t>6</a:t>
            </a:r>
            <a:r>
              <a:rPr lang="zh-CN" altLang="zh-CN" dirty="0"/>
              <a:t>、</a:t>
            </a:r>
            <a:r>
              <a:rPr lang="en-GB" altLang="zh-CN" dirty="0"/>
              <a:t> </a:t>
            </a:r>
            <a:r>
              <a:rPr lang="zh-CN" altLang="en-US" dirty="0"/>
              <a:t>蹬脚 </a:t>
            </a:r>
            <a:r>
              <a:rPr lang="en-US" altLang="zh-CN" dirty="0"/>
              <a:t>K</a:t>
            </a:r>
            <a:r>
              <a:rPr lang="en-GB" altLang="zh-CN" dirty="0"/>
              <a:t>ick with Heel.</a:t>
            </a:r>
            <a:endParaRPr lang="zh-CN" altLang="zh-CN" dirty="0"/>
          </a:p>
          <a:p>
            <a:pPr marL="0" indent="0">
              <a:buNone/>
            </a:pPr>
            <a:r>
              <a:rPr lang="en-GB" altLang="zh-CN" dirty="0"/>
              <a:t>7</a:t>
            </a:r>
            <a:r>
              <a:rPr lang="zh-CN" altLang="zh-CN" dirty="0"/>
              <a:t>、 揽雀尾</a:t>
            </a:r>
            <a:r>
              <a:rPr lang="en-GB" altLang="zh-CN" dirty="0"/>
              <a:t>Grasp the bird's tail.</a:t>
            </a:r>
            <a:endParaRPr lang="zh-CN" altLang="zh-CN" dirty="0"/>
          </a:p>
          <a:p>
            <a:pPr marL="0" indent="0">
              <a:buNone/>
            </a:pPr>
            <a:r>
              <a:rPr lang="en-GB" altLang="zh-CN" dirty="0"/>
              <a:t>8</a:t>
            </a:r>
            <a:r>
              <a:rPr lang="zh-CN" altLang="zh-CN" dirty="0"/>
              <a:t>、 十字手</a:t>
            </a:r>
            <a:r>
              <a:rPr lang="en-GB" altLang="zh-CN" dirty="0"/>
              <a:t>Cross hands.</a:t>
            </a:r>
          </a:p>
          <a:p>
            <a:pPr marL="0" indent="0">
              <a:buNone/>
            </a:pPr>
            <a:r>
              <a:rPr lang="zh-CN" altLang="en-US" dirty="0"/>
              <a:t>收式： </a:t>
            </a:r>
            <a:r>
              <a:rPr lang="en-US" altLang="zh-CN" dirty="0"/>
              <a:t>Closing </a:t>
            </a:r>
            <a:endParaRPr lang="zh-CN" altLang="zh-CN" dirty="0"/>
          </a:p>
          <a:p>
            <a:pPr marL="0" indent="0">
              <a:lnSpc>
                <a:spcPct val="150000"/>
              </a:lnSpc>
              <a:buNone/>
            </a:pPr>
            <a:endParaRPr lang="en-GB" sz="1600" dirty="0"/>
          </a:p>
        </p:txBody>
      </p:sp>
    </p:spTree>
    <p:extLst>
      <p:ext uri="{BB962C8B-B14F-4D97-AF65-F5344CB8AC3E}">
        <p14:creationId xmlns:p14="http://schemas.microsoft.com/office/powerpoint/2010/main" val="4027987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9F00D-EFF1-9570-E1D7-FD6E1DDC52EA}"/>
              </a:ext>
            </a:extLst>
          </p:cNvPr>
          <p:cNvSpPr>
            <a:spLocks noGrp="1"/>
          </p:cNvSpPr>
          <p:nvPr>
            <p:ph type="title"/>
          </p:nvPr>
        </p:nvSpPr>
        <p:spPr>
          <a:xfrm>
            <a:off x="480756" y="170712"/>
            <a:ext cx="8512907" cy="469712"/>
          </a:xfrm>
        </p:spPr>
        <p:txBody>
          <a:bodyPr/>
          <a:lstStyle/>
          <a:p>
            <a:r>
              <a:rPr lang="en-GB" altLang="zh-CN" dirty="0"/>
              <a:t>Practice Makes Perfect</a:t>
            </a:r>
            <a:endParaRPr lang="zh-CN" altLang="en-US" dirty="0"/>
          </a:p>
        </p:txBody>
      </p:sp>
      <p:sp>
        <p:nvSpPr>
          <p:cNvPr id="3" name="Content Placeholder 2">
            <a:extLst>
              <a:ext uri="{FF2B5EF4-FFF2-40B4-BE49-F238E27FC236}">
                <a16:creationId xmlns:a16="http://schemas.microsoft.com/office/drawing/2014/main" id="{22310219-EBF4-E070-5332-378E1570FD15}"/>
              </a:ext>
            </a:extLst>
          </p:cNvPr>
          <p:cNvSpPr>
            <a:spLocks noGrp="1"/>
          </p:cNvSpPr>
          <p:nvPr>
            <p:ph idx="1"/>
          </p:nvPr>
        </p:nvSpPr>
        <p:spPr>
          <a:xfrm>
            <a:off x="612836" y="1132841"/>
            <a:ext cx="10024684" cy="5319591"/>
          </a:xfrm>
        </p:spPr>
        <p:txBody>
          <a:bodyPr/>
          <a:lstStyle/>
          <a:p>
            <a:pPr marL="0" indent="0">
              <a:buNone/>
            </a:pPr>
            <a:r>
              <a:rPr lang="en-GB" altLang="zh-CN" sz="2000" dirty="0"/>
              <a:t>YouTube demonstration of a couple mirroring the routine:</a:t>
            </a:r>
          </a:p>
          <a:p>
            <a:pPr marL="0" indent="0">
              <a:buNone/>
            </a:pPr>
            <a:r>
              <a:rPr lang="en-GB" altLang="zh-CN" sz="2000" dirty="0"/>
              <a:t>    </a:t>
            </a:r>
            <a:r>
              <a:rPr lang="en-GB" altLang="zh-CN" sz="2000" dirty="0">
                <a:hlinkClick r:id="rId2"/>
              </a:rPr>
              <a:t>https://www.youtube.com/watch?v=lH4JZ6aqCbA</a:t>
            </a:r>
            <a:r>
              <a:rPr lang="en-GB" altLang="zh-CN" sz="2000" dirty="0"/>
              <a:t> </a:t>
            </a:r>
            <a:endParaRPr lang="en-GB" altLang="zh-CN" dirty="0"/>
          </a:p>
          <a:p>
            <a:pPr marL="0" indent="0">
              <a:buNone/>
            </a:pPr>
            <a:r>
              <a:rPr lang="en-GB" altLang="zh-CN" dirty="0"/>
              <a:t>What would you like to practice after the current course ends on 3</a:t>
            </a:r>
            <a:r>
              <a:rPr lang="en-GB" altLang="zh-CN" baseline="30000" dirty="0"/>
              <a:t>rd</a:t>
            </a:r>
            <a:r>
              <a:rPr lang="en-GB" altLang="zh-CN" dirty="0"/>
              <a:t> of August? </a:t>
            </a:r>
          </a:p>
          <a:p>
            <a:pPr marL="0" indent="0">
              <a:buNone/>
            </a:pPr>
            <a:r>
              <a:rPr lang="en-GB" altLang="zh-CN" dirty="0"/>
              <a:t>Please give us your feedback. Check your email as OU has sent you a link for a short questionnaire. </a:t>
            </a:r>
          </a:p>
          <a:p>
            <a:pPr marL="0" indent="0">
              <a:buNone/>
            </a:pPr>
            <a:endParaRPr lang="en-GB" altLang="zh-CN" dirty="0"/>
          </a:p>
          <a:p>
            <a:pPr marL="0" indent="0">
              <a:buNone/>
            </a:pPr>
            <a:r>
              <a:rPr lang="en-GB" altLang="zh-CN" dirty="0"/>
              <a:t>To deepen your understanding of the 24 Solar Terms</a:t>
            </a:r>
            <a:r>
              <a:rPr lang="en-US" altLang="zh-CN" dirty="0"/>
              <a:t>,</a:t>
            </a:r>
            <a:r>
              <a:rPr lang="zh-CN" altLang="en-US" dirty="0"/>
              <a:t> </a:t>
            </a:r>
            <a:r>
              <a:rPr lang="en-US" altLang="zh-CN" dirty="0"/>
              <a:t>a</a:t>
            </a:r>
            <a:r>
              <a:rPr lang="zh-CN" altLang="en-US" dirty="0"/>
              <a:t> </a:t>
            </a:r>
            <a:r>
              <a:rPr lang="en-US" altLang="zh-CN" dirty="0"/>
              <a:t>UNESCO</a:t>
            </a:r>
            <a:r>
              <a:rPr lang="zh-CN" altLang="en-US" dirty="0"/>
              <a:t> </a:t>
            </a:r>
            <a:r>
              <a:rPr lang="en-US" altLang="zh-CN" dirty="0"/>
              <a:t>Intangible Cultural Heritage</a:t>
            </a:r>
            <a:r>
              <a:rPr lang="en-GB" altLang="zh-CN" dirty="0"/>
              <a:t>, and to continue your practice of the seasonal meditation routine 24</a:t>
            </a:r>
            <a:r>
              <a:rPr lang="zh-CN" altLang="en-US" dirty="0"/>
              <a:t>节气中医导引养生法</a:t>
            </a:r>
            <a:r>
              <a:rPr lang="en-GB" altLang="zh-CN" dirty="0"/>
              <a:t>, check out the project website: </a:t>
            </a:r>
            <a:r>
              <a:rPr lang="en-GB" altLang="zh-CN" dirty="0">
                <a:hlinkClick r:id="rId3"/>
              </a:rPr>
              <a:t>https://www.the24solarterms.com</a:t>
            </a:r>
            <a:r>
              <a:rPr lang="en-GB" altLang="zh-CN" dirty="0"/>
              <a:t> where you will find lots of discussion and YouTube links. You are warmly welcome to join and share your observations, reflections and creations related to the changing seasonalises. </a:t>
            </a:r>
          </a:p>
          <a:p>
            <a:pPr marL="0" indent="0">
              <a:buNone/>
            </a:pPr>
            <a:endParaRPr lang="en-GB" altLang="zh-CN" dirty="0"/>
          </a:p>
          <a:p>
            <a:pPr marL="0" indent="0">
              <a:buNone/>
            </a:pPr>
            <a:r>
              <a:rPr lang="en-GB" altLang="zh-CN" dirty="0"/>
              <a:t>For more Tai Chi and Qigong practice, learn different routines to suit different interests and varying levels of strength and flexibility, contact: </a:t>
            </a:r>
            <a:r>
              <a:rPr lang="en-GB" altLang="zh-CN" dirty="0">
                <a:hlinkClick r:id="rId4"/>
              </a:rPr>
              <a:t>Yutaichi4you@gmail.com</a:t>
            </a:r>
            <a:endParaRPr lang="en-GB" altLang="zh-CN" dirty="0"/>
          </a:p>
          <a:p>
            <a:pPr marL="0" indent="0">
              <a:buNone/>
            </a:pPr>
            <a:endParaRPr lang="en-GB" altLang="zh-CN" dirty="0"/>
          </a:p>
          <a:p>
            <a:pPr marL="0" indent="0">
              <a:buNone/>
            </a:pPr>
            <a:endParaRPr lang="zh-CN" altLang="en-US" dirty="0"/>
          </a:p>
        </p:txBody>
      </p:sp>
    </p:spTree>
    <p:extLst>
      <p:ext uri="{BB962C8B-B14F-4D97-AF65-F5344CB8AC3E}">
        <p14:creationId xmlns:p14="http://schemas.microsoft.com/office/powerpoint/2010/main" val="3456876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B20CD-30F2-8C65-C092-347A1415E4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02F6B-A3D3-21A2-7C59-96F1452B1A5B}"/>
              </a:ext>
            </a:extLst>
          </p:cNvPr>
          <p:cNvSpPr>
            <a:spLocks noGrp="1"/>
          </p:cNvSpPr>
          <p:nvPr>
            <p:ph type="title"/>
          </p:nvPr>
        </p:nvSpPr>
        <p:spPr>
          <a:xfrm>
            <a:off x="180104" y="120361"/>
            <a:ext cx="9883327" cy="577743"/>
          </a:xfrm>
        </p:spPr>
        <p:txBody>
          <a:bodyPr/>
          <a:lstStyle/>
          <a:p>
            <a:r>
              <a:rPr lang="en-GB" altLang="zh-CN" dirty="0"/>
              <a:t>Illustration of the first </a:t>
            </a:r>
            <a:r>
              <a:rPr lang="en-GB" altLang="zh-CN" dirty="0" err="1"/>
              <a:t>mo</a:t>
            </a:r>
            <a:r>
              <a:rPr lang="en-US" altLang="zh-CN" dirty="0"/>
              <a:t>v</a:t>
            </a:r>
            <a:r>
              <a:rPr lang="en-GB" altLang="zh-CN" dirty="0" err="1"/>
              <a:t>ement</a:t>
            </a:r>
            <a:r>
              <a:rPr lang="en-GB" altLang="zh-CN" dirty="0"/>
              <a:t> </a:t>
            </a:r>
            <a:r>
              <a:rPr lang="zh-CN" altLang="en-US" dirty="0"/>
              <a:t>卷肱式 </a:t>
            </a:r>
            <a:r>
              <a:rPr lang="en-US" altLang="zh-CN" dirty="0"/>
              <a:t>Reversing the forearms</a:t>
            </a:r>
            <a:endParaRPr lang="en-GB" dirty="0"/>
          </a:p>
        </p:txBody>
      </p:sp>
      <p:pic>
        <p:nvPicPr>
          <p:cNvPr id="5" name="Picture 4">
            <a:extLst>
              <a:ext uri="{FF2B5EF4-FFF2-40B4-BE49-F238E27FC236}">
                <a16:creationId xmlns:a16="http://schemas.microsoft.com/office/drawing/2014/main" id="{89AD16C9-F8A6-B411-44B3-0AFA3A59D89A}"/>
              </a:ext>
            </a:extLst>
          </p:cNvPr>
          <p:cNvPicPr>
            <a:picLocks noChangeAspect="1"/>
          </p:cNvPicPr>
          <p:nvPr/>
        </p:nvPicPr>
        <p:blipFill rotWithShape="1">
          <a:blip r:embed="rId2"/>
          <a:srcRect l="12342" t="21337" r="52139" b="46152"/>
          <a:stretch>
            <a:fillRect/>
          </a:stretch>
        </p:blipFill>
        <p:spPr bwMode="auto">
          <a:xfrm>
            <a:off x="788530" y="833377"/>
            <a:ext cx="9677807" cy="59042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2529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E48AD-B2F6-7658-0634-3FD981D8BC23}"/>
              </a:ext>
            </a:extLst>
          </p:cNvPr>
          <p:cNvSpPr>
            <a:spLocks noGrp="1"/>
          </p:cNvSpPr>
          <p:nvPr>
            <p:ph type="title"/>
          </p:nvPr>
        </p:nvSpPr>
        <p:spPr>
          <a:xfrm>
            <a:off x="577470" y="161728"/>
            <a:ext cx="9781873" cy="613776"/>
          </a:xfrm>
        </p:spPr>
        <p:txBody>
          <a:bodyPr/>
          <a:lstStyle/>
          <a:p>
            <a:r>
              <a:rPr lang="en-GB" altLang="zh-CN" dirty="0"/>
              <a:t>Practice tips, Cool down routines and their importance</a:t>
            </a:r>
            <a:endParaRPr lang="zh-CN" altLang="en-US" dirty="0"/>
          </a:p>
        </p:txBody>
      </p:sp>
      <p:sp>
        <p:nvSpPr>
          <p:cNvPr id="3" name="Content Placeholder 2">
            <a:extLst>
              <a:ext uri="{FF2B5EF4-FFF2-40B4-BE49-F238E27FC236}">
                <a16:creationId xmlns:a16="http://schemas.microsoft.com/office/drawing/2014/main" id="{19A07C62-FEEE-6773-4BEA-C95AE48AF022}"/>
              </a:ext>
            </a:extLst>
          </p:cNvPr>
          <p:cNvSpPr>
            <a:spLocks noGrp="1"/>
          </p:cNvSpPr>
          <p:nvPr>
            <p:ph idx="1"/>
          </p:nvPr>
        </p:nvSpPr>
        <p:spPr>
          <a:xfrm>
            <a:off x="577470" y="1018352"/>
            <a:ext cx="11205558" cy="5475045"/>
          </a:xfrm>
        </p:spPr>
        <p:txBody>
          <a:bodyPr/>
          <a:lstStyle/>
          <a:p>
            <a:pPr marL="0" indent="0">
              <a:buNone/>
            </a:pPr>
            <a:r>
              <a:rPr lang="en-GB" altLang="zh-CN" dirty="0"/>
              <a:t>Practice tips:</a:t>
            </a:r>
          </a:p>
          <a:p>
            <a:pPr>
              <a:buFont typeface="Arial" panose="020B0604020202020204" pitchFamily="34" charset="0"/>
              <a:buChar char="•"/>
            </a:pPr>
            <a:r>
              <a:rPr lang="zh-CN" altLang="en-US" dirty="0"/>
              <a:t>以腰为轴  </a:t>
            </a:r>
            <a:r>
              <a:rPr lang="zh-CN" altLang="zh-CN" dirty="0"/>
              <a:t>Use the waist as the axis</a:t>
            </a:r>
            <a:br>
              <a:rPr lang="zh-CN" altLang="zh-CN" dirty="0"/>
            </a:br>
            <a:r>
              <a:rPr lang="zh-CN" altLang="zh-CN" dirty="0"/>
              <a:t>Let the waist guide and coordinate all movements. Power starts from the center.</a:t>
            </a:r>
            <a:endParaRPr lang="en-GB" altLang="zh-CN" dirty="0"/>
          </a:p>
          <a:p>
            <a:pPr>
              <a:buFont typeface="Arial" panose="020B0604020202020204" pitchFamily="34" charset="0"/>
              <a:buChar char="•"/>
            </a:pPr>
            <a:r>
              <a:rPr lang="zh-CN" altLang="en-US" dirty="0"/>
              <a:t>上下相随  </a:t>
            </a:r>
            <a:r>
              <a:rPr lang="zh-CN" altLang="zh-CN" dirty="0"/>
              <a:t>Synchronize upper and lower body</a:t>
            </a:r>
            <a:br>
              <a:rPr lang="zh-CN" altLang="zh-CN" dirty="0"/>
            </a:br>
            <a:r>
              <a:rPr lang="zh-CN" altLang="zh-CN" dirty="0"/>
              <a:t>Hands, feet, and torso should move together as one connected flow.</a:t>
            </a:r>
            <a:endParaRPr lang="en-GB" altLang="zh-CN" dirty="0"/>
          </a:p>
          <a:p>
            <a:pPr>
              <a:buFont typeface="Arial" panose="020B0604020202020204" pitchFamily="34" charset="0"/>
              <a:buChar char="•"/>
            </a:pPr>
            <a:r>
              <a:rPr lang="zh-CN" altLang="en-US" dirty="0"/>
              <a:t>迈步如猫形 </a:t>
            </a:r>
            <a:r>
              <a:rPr lang="zh-CN" altLang="zh-CN" dirty="0"/>
              <a:t>Step like a cat</a:t>
            </a:r>
            <a:br>
              <a:rPr lang="zh-CN" altLang="zh-CN" dirty="0"/>
            </a:br>
            <a:r>
              <a:rPr lang="zh-CN" altLang="zh-CN" dirty="0"/>
              <a:t>Move softly, slowly, and with awareness—light, quiet, and balanced steps.</a:t>
            </a:r>
            <a:endParaRPr lang="en-US" altLang="zh-CN" dirty="0"/>
          </a:p>
          <a:p>
            <a:pPr marL="0" indent="0">
              <a:buNone/>
            </a:pPr>
            <a:endParaRPr lang="en-GB" altLang="zh-CN" dirty="0"/>
          </a:p>
          <a:p>
            <a:pPr marL="0" indent="0">
              <a:buNone/>
            </a:pPr>
            <a:r>
              <a:rPr lang="en-US" altLang="zh-CN" dirty="0"/>
              <a:t>Cool down routines</a:t>
            </a:r>
            <a:endParaRPr lang="en-GB" altLang="zh-CN" dirty="0"/>
          </a:p>
          <a:p>
            <a:r>
              <a:rPr lang="en-GB" altLang="zh-CN" dirty="0"/>
              <a:t>Drumming the heavenly drum &amp; massaging the ears</a:t>
            </a:r>
          </a:p>
          <a:p>
            <a:r>
              <a:rPr lang="en-GB" altLang="zh-CN" dirty="0"/>
              <a:t>Red dragon stirring the sea, rinsing and swallowing the saliva </a:t>
            </a:r>
          </a:p>
          <a:p>
            <a:r>
              <a:rPr lang="en-GB" altLang="zh-CN" dirty="0"/>
              <a:t>Tapping on head, shoulders, torso, limbs along the direction of energy flow in the meridians</a:t>
            </a:r>
          </a:p>
          <a:p>
            <a:r>
              <a:rPr lang="en-GB" altLang="zh-CN" dirty="0"/>
              <a:t>Shaking </a:t>
            </a:r>
          </a:p>
          <a:p>
            <a:r>
              <a:rPr lang="en-GB" altLang="zh-CN" dirty="0"/>
              <a:t>Gathering the Qi back </a:t>
            </a:r>
            <a:endParaRPr lang="zh-CN" altLang="en-US" dirty="0"/>
          </a:p>
        </p:txBody>
      </p:sp>
    </p:spTree>
    <p:extLst>
      <p:ext uri="{BB962C8B-B14F-4D97-AF65-F5344CB8AC3E}">
        <p14:creationId xmlns:p14="http://schemas.microsoft.com/office/powerpoint/2010/main" val="94997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E268A-7EBF-9B98-78DA-188DD21A0D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87B8DF-2499-0F4C-9983-DCA12DFF055A}"/>
              </a:ext>
            </a:extLst>
          </p:cNvPr>
          <p:cNvSpPr>
            <a:spLocks noGrp="1"/>
          </p:cNvSpPr>
          <p:nvPr>
            <p:ph type="ctrTitle"/>
          </p:nvPr>
        </p:nvSpPr>
        <p:spPr>
          <a:xfrm>
            <a:off x="866836" y="1797455"/>
            <a:ext cx="8947723" cy="4125825"/>
          </a:xfrm>
        </p:spPr>
        <p:txBody>
          <a:bodyPr/>
          <a:lstStyle/>
          <a:p>
            <a:r>
              <a:rPr lang="en-US" altLang="zh-CN" dirty="0"/>
              <a:t>Week 2</a:t>
            </a:r>
            <a:br>
              <a:rPr lang="en-US" altLang="zh-CN" dirty="0"/>
            </a:br>
            <a:r>
              <a:rPr lang="en-US" altLang="zh-CN" dirty="0"/>
              <a:t>Tai Chi Movements 1 &amp; 2</a:t>
            </a:r>
            <a:br>
              <a:rPr lang="en-US" altLang="zh-CN" dirty="0"/>
            </a:br>
            <a:br>
              <a:rPr lang="en-US" altLang="zh-CN" dirty="0"/>
            </a:br>
            <a:r>
              <a:rPr lang="en-US" altLang="zh-CN" dirty="0"/>
              <a:t>Introduction to 24 Solar Terms</a:t>
            </a:r>
            <a:br>
              <a:rPr lang="en-US" altLang="zh-CN" dirty="0"/>
            </a:br>
            <a:r>
              <a:rPr lang="en-US" altLang="zh-CN" dirty="0"/>
              <a:t>1 Spring Movement</a:t>
            </a:r>
            <a:br>
              <a:rPr lang="en-US" altLang="zh-CN" dirty="0"/>
            </a:br>
            <a:br>
              <a:rPr lang="en-US" altLang="zh-CN" dirty="0"/>
            </a:br>
            <a:endParaRPr lang="zh-CN" altLang="en-US" dirty="0"/>
          </a:p>
        </p:txBody>
      </p:sp>
    </p:spTree>
    <p:extLst>
      <p:ext uri="{BB962C8B-B14F-4D97-AF65-F5344CB8AC3E}">
        <p14:creationId xmlns:p14="http://schemas.microsoft.com/office/powerpoint/2010/main" val="2236028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E248F-13F1-BBC8-E20B-BAC90CE28C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F04D48-2AD5-DD7A-DD35-FDB995043759}"/>
              </a:ext>
            </a:extLst>
          </p:cNvPr>
          <p:cNvSpPr>
            <a:spLocks noGrp="1"/>
          </p:cNvSpPr>
          <p:nvPr>
            <p:ph type="title"/>
          </p:nvPr>
        </p:nvSpPr>
        <p:spPr>
          <a:xfrm>
            <a:off x="180104" y="120361"/>
            <a:ext cx="9883327" cy="577743"/>
          </a:xfrm>
        </p:spPr>
        <p:txBody>
          <a:bodyPr/>
          <a:lstStyle/>
          <a:p>
            <a:r>
              <a:rPr lang="en-GB" dirty="0"/>
              <a:t>Q</a:t>
            </a:r>
            <a:r>
              <a:rPr lang="en-US" dirty="0"/>
              <a:t>&amp;A</a:t>
            </a:r>
            <a:endParaRPr lang="en-GB" dirty="0"/>
          </a:p>
        </p:txBody>
      </p:sp>
      <p:sp>
        <p:nvSpPr>
          <p:cNvPr id="6" name="Content Placeholder 2">
            <a:extLst>
              <a:ext uri="{FF2B5EF4-FFF2-40B4-BE49-F238E27FC236}">
                <a16:creationId xmlns:a16="http://schemas.microsoft.com/office/drawing/2014/main" id="{273DD5E8-4EC9-D9BF-5E3A-4DD747108B52}"/>
              </a:ext>
            </a:extLst>
          </p:cNvPr>
          <p:cNvSpPr>
            <a:spLocks noGrp="1"/>
          </p:cNvSpPr>
          <p:nvPr>
            <p:ph idx="1"/>
          </p:nvPr>
        </p:nvSpPr>
        <p:spPr>
          <a:xfrm>
            <a:off x="180104" y="840651"/>
            <a:ext cx="11707096" cy="5571724"/>
          </a:xfrm>
        </p:spPr>
        <p:txBody>
          <a:bodyPr/>
          <a:lstStyle/>
          <a:p>
            <a:pPr marL="0" indent="0">
              <a:buNone/>
            </a:pPr>
            <a:endParaRPr lang="en-GB" sz="1600" dirty="0"/>
          </a:p>
          <a:p>
            <a:pPr marL="0" indent="0">
              <a:buNone/>
            </a:pPr>
            <a:endParaRPr lang="en-GB" sz="1600" dirty="0"/>
          </a:p>
          <a:p>
            <a:r>
              <a:rPr lang="en-GB" sz="1600" dirty="0"/>
              <a:t>On Breathing</a:t>
            </a:r>
          </a:p>
          <a:p>
            <a:pPr marL="0" indent="0">
              <a:buNone/>
            </a:pPr>
            <a:r>
              <a:rPr lang="en-US" altLang="zh-CN" sz="1600" dirty="0"/>
              <a:t>     This depends on your stage of training. </a:t>
            </a:r>
            <a:endParaRPr lang="en-GB" sz="1600" dirty="0"/>
          </a:p>
          <a:p>
            <a:pPr lvl="1"/>
            <a:r>
              <a:rPr lang="en-GB" sz="1600" dirty="0"/>
              <a:t>For total beginners</a:t>
            </a:r>
            <a:r>
              <a:rPr lang="en-GB" sz="1600" b="1" dirty="0"/>
              <a:t>: breath naturally</a:t>
            </a:r>
            <a:r>
              <a:rPr lang="en-GB" sz="1600" dirty="0"/>
              <a:t>. This is because some masters believe too much focus on breathing for total beginners only stress out the learners, causing them to hold their breath etc. The belief is in time you will sync your breathing with your physical movements naturally.  Other masters believe it is better to develop a good habit right from the beginning. It makes the training more effective and enjoyable, if you have spare capacity to do it, i.e. without straining your breathing. Remember, relaxation is the number 1 priority.</a:t>
            </a:r>
          </a:p>
          <a:p>
            <a:pPr lvl="1"/>
            <a:r>
              <a:rPr lang="en-GB" sz="1600" dirty="0"/>
              <a:t>As you progress, </a:t>
            </a:r>
            <a:r>
              <a:rPr lang="en-GB" altLang="zh-CN" sz="1600" b="1" dirty="0"/>
              <a:t>Let Movement Guide Breath</a:t>
            </a:r>
          </a:p>
          <a:p>
            <a:pPr marL="287993" lvl="1" indent="0">
              <a:buNone/>
            </a:pPr>
            <a:r>
              <a:rPr lang="zh-CN" altLang="en-US" sz="1600" dirty="0"/>
              <a:t>     起吸落呼</a:t>
            </a:r>
            <a:r>
              <a:rPr lang="en-GB" altLang="zh-CN" sz="1600" dirty="0"/>
              <a:t>Inhale on rising, exhale on sinking; </a:t>
            </a:r>
            <a:endParaRPr lang="en-US" altLang="zh-CN" sz="1600" dirty="0"/>
          </a:p>
          <a:p>
            <a:pPr marL="287993" lvl="1" indent="0">
              <a:buNone/>
            </a:pPr>
            <a:r>
              <a:rPr lang="en-US" altLang="zh-CN" sz="1600" dirty="0"/>
              <a:t>     </a:t>
            </a:r>
            <a:r>
              <a:rPr lang="zh-CN" altLang="en-US" sz="1600" dirty="0"/>
              <a:t>开吸合呼</a:t>
            </a:r>
            <a:r>
              <a:rPr lang="en-GB" altLang="zh-CN" sz="1600" dirty="0"/>
              <a:t>Inhale on opening, exhale on closing; </a:t>
            </a:r>
            <a:endParaRPr lang="en-US" altLang="zh-CN" sz="1600" dirty="0"/>
          </a:p>
          <a:p>
            <a:pPr marL="287993" lvl="1" indent="0">
              <a:buNone/>
            </a:pPr>
            <a:r>
              <a:rPr lang="en-US" altLang="zh-CN" sz="1600" dirty="0"/>
              <a:t>     </a:t>
            </a:r>
            <a:r>
              <a:rPr lang="zh-CN" altLang="en-US" sz="1600" dirty="0"/>
              <a:t>发力呼 </a:t>
            </a:r>
            <a:r>
              <a:rPr lang="en-GB" altLang="zh-CN" sz="1600" dirty="0"/>
              <a:t>Exhale on exerting force.</a:t>
            </a:r>
            <a:endParaRPr lang="en-GB" sz="1600" dirty="0"/>
          </a:p>
          <a:p>
            <a:pPr lvl="1"/>
            <a:r>
              <a:rPr lang="en-GB" sz="1600" dirty="0"/>
              <a:t>As an advanced practioner</a:t>
            </a:r>
            <a:r>
              <a:rPr lang="en-US" sz="1600" b="1" dirty="0"/>
              <a:t>,</a:t>
            </a:r>
            <a:r>
              <a:rPr lang="zh-CN" altLang="en-US" sz="1600" b="1" dirty="0"/>
              <a:t> </a:t>
            </a:r>
            <a:r>
              <a:rPr lang="en-GB" altLang="zh-CN" sz="1600" b="1" dirty="0"/>
              <a:t>Let Breath Guide Movement</a:t>
            </a:r>
          </a:p>
          <a:p>
            <a:pPr marL="287993" lvl="1" indent="0">
              <a:buNone/>
            </a:pPr>
            <a:r>
              <a:rPr lang="en-GB" sz="1600" dirty="0"/>
              <a:t>     </a:t>
            </a:r>
            <a:r>
              <a:rPr lang="en-US" altLang="zh-CN" sz="1600" dirty="0"/>
              <a:t>Watch seasoned martial artists or Daoist monks when they practice. </a:t>
            </a:r>
            <a:endParaRPr lang="en-GB" sz="1600" dirty="0"/>
          </a:p>
          <a:p>
            <a:pPr lvl="1"/>
            <a:r>
              <a:rPr lang="en-GB" altLang="zh-CN" sz="1600" dirty="0"/>
              <a:t>The golden rules for breathing in Taichi as well as Qigong: </a:t>
            </a:r>
            <a:r>
              <a:rPr lang="zh-CN" altLang="en-US" sz="1600" dirty="0"/>
              <a:t> 细 </a:t>
            </a:r>
            <a:r>
              <a:rPr lang="en-GB" altLang="zh-CN" sz="1600" dirty="0"/>
              <a:t>Fine, </a:t>
            </a:r>
            <a:r>
              <a:rPr lang="zh-CN" altLang="en-US" sz="1600" dirty="0"/>
              <a:t>长 </a:t>
            </a:r>
            <a:r>
              <a:rPr lang="en-GB" altLang="zh-CN" sz="1600" dirty="0"/>
              <a:t>Long, </a:t>
            </a:r>
            <a:r>
              <a:rPr lang="zh-CN" altLang="en-US" sz="1600" dirty="0"/>
              <a:t>深 </a:t>
            </a:r>
            <a:r>
              <a:rPr lang="en-GB" altLang="zh-CN" sz="1600" dirty="0"/>
              <a:t>Deep, </a:t>
            </a:r>
            <a:r>
              <a:rPr lang="zh-CN" altLang="en-US" sz="1600" dirty="0"/>
              <a:t>匀 </a:t>
            </a:r>
            <a:r>
              <a:rPr lang="en-GB" altLang="zh-CN" sz="1600" dirty="0"/>
              <a:t>Smooth/Even</a:t>
            </a:r>
          </a:p>
          <a:p>
            <a:pPr lvl="1"/>
            <a:endParaRPr lang="en-GB" sz="1600" dirty="0"/>
          </a:p>
          <a:p>
            <a:pPr marL="0" indent="0">
              <a:buNone/>
            </a:pPr>
            <a:endParaRPr lang="zh-CN" altLang="en-GB" sz="1600" dirty="0"/>
          </a:p>
          <a:p>
            <a:pPr lvl="1"/>
            <a:endParaRPr lang="en-GB" sz="1600" dirty="0"/>
          </a:p>
          <a:p>
            <a:pPr marL="287993" lvl="1" indent="0">
              <a:buNone/>
            </a:pPr>
            <a:endParaRPr lang="en-GB" sz="1600" dirty="0"/>
          </a:p>
          <a:p>
            <a:r>
              <a:rPr lang="en-GB" sz="1600" dirty="0"/>
              <a:t>My favourite YouTube demonstration of a couple mirroring the routine:</a:t>
            </a:r>
          </a:p>
          <a:p>
            <a:pPr marL="0" indent="0">
              <a:buNone/>
            </a:pPr>
            <a:r>
              <a:rPr lang="en-GB" sz="1600" dirty="0"/>
              <a:t>    </a:t>
            </a:r>
            <a:r>
              <a:rPr lang="en-GB" sz="1600" dirty="0">
                <a:hlinkClick r:id="rId2"/>
              </a:rPr>
              <a:t>https://www.youtube.com/watch?v=lH4JZ6aqCbA</a:t>
            </a:r>
            <a:r>
              <a:rPr lang="en-GB" sz="1600" dirty="0"/>
              <a:t> </a:t>
            </a:r>
          </a:p>
        </p:txBody>
      </p:sp>
    </p:spTree>
    <p:extLst>
      <p:ext uri="{BB962C8B-B14F-4D97-AF65-F5344CB8AC3E}">
        <p14:creationId xmlns:p14="http://schemas.microsoft.com/office/powerpoint/2010/main" val="3248846471"/>
      </p:ext>
    </p:extLst>
  </p:cSld>
  <p:clrMapOvr>
    <a:masterClrMapping/>
  </p:clrMapOvr>
</p:sld>
</file>

<file path=ppt/theme/theme1.xml><?xml version="1.0" encoding="utf-8"?>
<a:theme xmlns:a="http://schemas.openxmlformats.org/drawingml/2006/main" name="1_Office Theme">
  <a:themeElements>
    <a:clrScheme name="UCLan">
      <a:dk1>
        <a:srgbClr val="007FB0"/>
      </a:dk1>
      <a:lt1>
        <a:srgbClr val="BE1622"/>
      </a:lt1>
      <a:dk2>
        <a:srgbClr val="E3E5ED"/>
      </a:dk2>
      <a:lt2>
        <a:srgbClr val="34516C"/>
      </a:lt2>
      <a:accent1>
        <a:srgbClr val="0099D2"/>
      </a:accent1>
      <a:accent2>
        <a:srgbClr val="53B7E8"/>
      </a:accent2>
      <a:accent3>
        <a:srgbClr val="A4D3F2"/>
      </a:accent3>
      <a:accent4>
        <a:srgbClr val="577A9B"/>
      </a:accent4>
      <a:accent5>
        <a:srgbClr val="919CAD"/>
      </a:accent5>
      <a:accent6>
        <a:srgbClr val="C7CBDA"/>
      </a:accent6>
      <a:hlink>
        <a:srgbClr val="BE1622"/>
      </a:hlink>
      <a:folHlink>
        <a:srgbClr val="BE16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2880</TotalTime>
  <Words>3784</Words>
  <Application>Microsoft Office PowerPoint</Application>
  <PresentationFormat>Widescreen</PresentationFormat>
  <Paragraphs>273</Paragraphs>
  <Slides>50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Avenir Next Bold</vt:lpstr>
      <vt:lpstr>Avenir Next Demi Bold</vt:lpstr>
      <vt:lpstr>Avenir Next Medium</vt:lpstr>
      <vt:lpstr>Avenir Next Regular</vt:lpstr>
      <vt:lpstr>Calibri</vt:lpstr>
      <vt:lpstr>Times New Roman</vt:lpstr>
      <vt:lpstr>Wingdings</vt:lpstr>
      <vt:lpstr>1_Office Theme</vt:lpstr>
      <vt:lpstr>PowerPoint Presentation</vt:lpstr>
      <vt:lpstr>Tai Chi &amp; Qigong for Mental and Physical Wellbeing    A series of dynamic meditation classes that combine gentle stretches, flowy movements with deep abdominal breathing to relax the body, calm the mind and recharge your energy.  </vt:lpstr>
      <vt:lpstr>Week 1 Introduction to Tai Chi Opening, closing stances Tai Chi Movement 1  </vt:lpstr>
      <vt:lpstr>The Eight-Form Tai Chi</vt:lpstr>
      <vt:lpstr>The names of the movements in 8-Movement Tai Chi are:</vt:lpstr>
      <vt:lpstr>Illustration of the first movement 卷肱式 Reversing the forearms</vt:lpstr>
      <vt:lpstr>Practice tips, Cool down routines and their importance</vt:lpstr>
      <vt:lpstr>Week 2 Tai Chi Movements 1 &amp; 2  Introduction to 24 Solar Terms 1 Spring Movement  </vt:lpstr>
      <vt:lpstr>Q&amp;A</vt:lpstr>
      <vt:lpstr>Illustration of the first movement 卷肱式 Reversing the forearms</vt:lpstr>
      <vt:lpstr>Illustration of the second movement 搂膝拗步Brush knee push hand</vt:lpstr>
      <vt:lpstr>What is 24 Solar Terms</vt:lpstr>
      <vt:lpstr>What is TCM Daoyin for 24 Solar Terms</vt:lpstr>
      <vt:lpstr>PowerPoint Presentation</vt:lpstr>
      <vt:lpstr>PowerPoint Presentation</vt:lpstr>
      <vt:lpstr>Week 3 Tai Chi Movements 3  2 Spring Movements  </vt:lpstr>
      <vt:lpstr>Q&amp;A - continued</vt:lpstr>
      <vt:lpstr>Illustration of the third movement 野马分鬃 Part the wild horse's mane</vt:lpstr>
      <vt:lpstr>PowerPoint Presentation</vt:lpstr>
      <vt:lpstr>PowerPoint Presentation</vt:lpstr>
      <vt:lpstr>Week 4 Tai Chi Movement 4 &amp; revision  1 Summer Movement  </vt:lpstr>
      <vt:lpstr>Illustration of the fourth movement 云手Cloud hands.</vt:lpstr>
      <vt:lpstr>Practice tips </vt:lpstr>
      <vt:lpstr>PowerPoint Presentation</vt:lpstr>
      <vt:lpstr>Week 5 Tai Chi Movements 5 &amp; 6  2 Summer Movements  </vt:lpstr>
      <vt:lpstr>Illustration of the fifth movement 金鸡独立 Golden rooster stands on one leg</vt:lpstr>
      <vt:lpstr>Practice tips </vt:lpstr>
      <vt:lpstr>More Practice Tips</vt:lpstr>
      <vt:lpstr>Illustration of the sixth movement 蹬脚 Kick with Heel.</vt:lpstr>
      <vt:lpstr>Practice tips</vt:lpstr>
      <vt:lpstr>PowerPoint Presentation</vt:lpstr>
      <vt:lpstr>PowerPoint Presentation</vt:lpstr>
      <vt:lpstr>Week 6 Tai Chi Movements 7  2 Autumn Movements  </vt:lpstr>
      <vt:lpstr>Illustration of the seventh movement 揽雀尾Grasp the peacock's tail.</vt:lpstr>
      <vt:lpstr>揽雀尾 Lǎn Què Wěi – Grasp the Bird’s Tail</vt:lpstr>
      <vt:lpstr>揽雀尾 Lǎn Què Wěi – Grasp the Bird’s Tail</vt:lpstr>
      <vt:lpstr>揽雀尾 Lǎn Què Wěi – Grasp the Bird’s Tail</vt:lpstr>
      <vt:lpstr>揽雀尾 Lǎn Què Wěi – Grasp the Bird’s Tail</vt:lpstr>
      <vt:lpstr>Practice tips for 揽雀尾 Lǎn Què Wěi – Grasp the Bird’s Tail</vt:lpstr>
      <vt:lpstr>PowerPoint Presentation</vt:lpstr>
      <vt:lpstr>PowerPoint Presentation</vt:lpstr>
      <vt:lpstr>Week 7 Tai Chi Movements 8  1 Winter Movement  </vt:lpstr>
      <vt:lpstr>Illustration of the eighth movement十字手Cross hands.</vt:lpstr>
      <vt:lpstr>Practice tips for Move 8 十字手 Shízì Shǒu – Cross Hands</vt:lpstr>
      <vt:lpstr>PowerPoint Presentation</vt:lpstr>
      <vt:lpstr>Week 8 8 Tai Chi Movements Revision  2 Winter Movements  </vt:lpstr>
      <vt:lpstr>PowerPoint Presentation</vt:lpstr>
      <vt:lpstr>PowerPoint Presentation</vt:lpstr>
      <vt:lpstr>PowerPoint Presentation</vt:lpstr>
      <vt:lpstr>Practice Makes Perfect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Meditation in Motion: Qigong for Wellbeing -- A Workshop for UCLan in Touch Conference, 2023</dc:title>
  <dc:creator>Feixia Yu &lt;School of Humanities, Language &amp; Global Studies&gt;</dc:creator>
  <cp:lastModifiedBy>Lucy.Moss</cp:lastModifiedBy>
  <cp:revision>11</cp:revision>
  <dcterms:created xsi:type="dcterms:W3CDTF">2023-04-15T09:41:34Z</dcterms:created>
  <dcterms:modified xsi:type="dcterms:W3CDTF">2026-05-13T10:06:52Z</dcterms:modified>
</cp:coreProperties>
</file>