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52" r:id="rId2"/>
    <p:sldId id="449" r:id="rId3"/>
    <p:sldId id="451" r:id="rId4"/>
    <p:sldId id="381" r:id="rId5"/>
    <p:sldId id="392" r:id="rId6"/>
    <p:sldId id="450" r:id="rId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1" d="100"/>
          <a:sy n="51" d="100"/>
        </p:scale>
        <p:origin x="125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434B9-BC7D-22DA-FC7E-63B61D316B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altLang="zh-CN"/>
              <a:t>Click to edit Master title style</a:t>
            </a:r>
            <a:endParaRPr lang="zh-CN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30457C-003D-493F-B69C-AA2DFAE363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9B979-AFD4-4765-9117-5DC37CE68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80D34-16AB-4564-B7A4-B9B24C934891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9DFCF1-671E-2404-50E1-721897AF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DC4CA-BA19-C13F-0A92-9670DD3FD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21DB-E1FE-44A0-B445-D36BFB80AC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743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85FFC-4F1D-9360-7CE9-8D3B62AEA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25FEC7-13D0-7E55-0BD9-140B6F9580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altLang="zh-CN"/>
              <a:t>Click to edit Master text styles</a:t>
            </a:r>
          </a:p>
          <a:p>
            <a:pPr lvl="1"/>
            <a:r>
              <a:rPr lang="en-GB" altLang="zh-CN"/>
              <a:t>Second level</a:t>
            </a:r>
          </a:p>
          <a:p>
            <a:pPr lvl="2"/>
            <a:r>
              <a:rPr lang="en-GB" altLang="zh-CN"/>
              <a:t>Third level</a:t>
            </a:r>
          </a:p>
          <a:p>
            <a:pPr lvl="3"/>
            <a:r>
              <a:rPr lang="en-GB" altLang="zh-CN"/>
              <a:t>Fourth level</a:t>
            </a:r>
          </a:p>
          <a:p>
            <a:pPr lvl="4"/>
            <a:r>
              <a:rPr lang="en-GB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84265-A831-F07C-259D-717418A91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80D34-16AB-4564-B7A4-B9B24C934891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F55E76-0EC2-5239-6AF2-CA47CEA94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B7D22-E416-36A3-72AF-97A5E1607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21DB-E1FE-44A0-B445-D36BFB80AC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1440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8CB4A1-4A9F-B470-D7D8-05C9973B4C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26E0A-590B-1155-8CE5-7388F71F0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 altLang="zh-CN"/>
              <a:t>Click to edit Master text styles</a:t>
            </a:r>
          </a:p>
          <a:p>
            <a:pPr lvl="1"/>
            <a:r>
              <a:rPr lang="en-GB" altLang="zh-CN"/>
              <a:t>Second level</a:t>
            </a:r>
          </a:p>
          <a:p>
            <a:pPr lvl="2"/>
            <a:r>
              <a:rPr lang="en-GB" altLang="zh-CN"/>
              <a:t>Third level</a:t>
            </a:r>
          </a:p>
          <a:p>
            <a:pPr lvl="3"/>
            <a:r>
              <a:rPr lang="en-GB" altLang="zh-CN"/>
              <a:t>Fourth level</a:t>
            </a:r>
          </a:p>
          <a:p>
            <a:pPr lvl="4"/>
            <a:r>
              <a:rPr lang="en-GB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692C10-B71A-2912-4FCE-0EDA5DE2D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80D34-16AB-4564-B7A4-B9B24C934891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4236A-0C21-814B-2B2B-FF8B80469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59C77-B1D5-9599-BDB6-1553CB638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21DB-E1FE-44A0-B445-D36BFB80AC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80951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CLan Divider 1">
    <p:bg>
      <p:bgPr>
        <a:solidFill>
          <a:srgbClr val="AE00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ey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4953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66837" y="1797455"/>
            <a:ext cx="5811236" cy="2768997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4800" b="1" i="0" baseline="0">
                <a:solidFill>
                  <a:srgbClr val="FFFFFF"/>
                </a:solidFill>
                <a:latin typeface="Avenir Next Regular"/>
                <a:cs typeface="Avenir Next Regular"/>
              </a:defRPr>
            </a:lvl1pPr>
          </a:lstStyle>
          <a:p>
            <a:r>
              <a:rPr lang="en-US"/>
              <a:t>Divider slides can act as breaks between sections</a:t>
            </a:r>
          </a:p>
        </p:txBody>
      </p:sp>
      <p:pic>
        <p:nvPicPr>
          <p:cNvPr id="9" name="Picture 8" descr="UCLan_logo_reverse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63" y="381781"/>
            <a:ext cx="1813876" cy="58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4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CLan Text - 3 col">
    <p:bg>
      <p:bgPr>
        <a:solidFill>
          <a:srgbClr val="E3E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6836" y="161728"/>
            <a:ext cx="8512907" cy="856624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667" baseline="0">
                <a:solidFill>
                  <a:srgbClr val="34516C"/>
                </a:solidFill>
                <a:latin typeface="Avenir Next Demi Bold"/>
                <a:cs typeface="Avenir Next Demi Bold"/>
              </a:defRPr>
            </a:lvl1pPr>
          </a:lstStyle>
          <a:p>
            <a:r>
              <a:rPr lang="en-US"/>
              <a:t>Text can work alongside imagery and charts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837" y="1600201"/>
            <a:ext cx="3233233" cy="4525963"/>
          </a:xfrm>
        </p:spPr>
        <p:txBody>
          <a:bodyPr lIns="0" tIns="0" rIns="0" bIns="0" anchor="t" anchorCtr="0">
            <a:noAutofit/>
          </a:bodyPr>
          <a:lstStyle>
            <a:lvl1pPr marL="239994" indent="-239994" algn="l">
              <a:spcBef>
                <a:spcPts val="1200"/>
              </a:spcBef>
              <a:defRPr sz="1867">
                <a:solidFill>
                  <a:srgbClr val="34516C"/>
                </a:solidFill>
                <a:latin typeface="Avenir Next Bold"/>
                <a:cs typeface="Avenir Next Bold"/>
              </a:defRPr>
            </a:lvl1pPr>
            <a:lvl2pPr marL="527987" indent="-239994" algn="l">
              <a:spcBef>
                <a:spcPts val="600"/>
              </a:spcBef>
              <a:defRPr sz="1867">
                <a:solidFill>
                  <a:srgbClr val="34516C"/>
                </a:solidFill>
                <a:latin typeface="Avenir Next Bold"/>
                <a:cs typeface="Avenir Next Bold"/>
              </a:defRPr>
            </a:lvl2pPr>
            <a:lvl3pPr algn="l">
              <a:defRPr sz="1867">
                <a:solidFill>
                  <a:srgbClr val="34516C"/>
                </a:solidFill>
                <a:latin typeface="Avenir Next Bold"/>
                <a:cs typeface="Avenir Next Bold"/>
              </a:defRPr>
            </a:lvl3pPr>
            <a:lvl4pPr algn="l">
              <a:defRPr sz="1867">
                <a:solidFill>
                  <a:srgbClr val="34516C"/>
                </a:solidFill>
                <a:latin typeface="Avenir Next Bold"/>
                <a:cs typeface="Avenir Next Bold"/>
              </a:defRPr>
            </a:lvl4pPr>
            <a:lvl5pPr algn="l">
              <a:defRPr sz="1867">
                <a:solidFill>
                  <a:srgbClr val="34516C"/>
                </a:solidFill>
                <a:latin typeface="Avenir Next Bold"/>
                <a:cs typeface="Avenir Next 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0" name="Picture 9" descr="UCLan_logo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63" y="381780"/>
            <a:ext cx="1813876" cy="589005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4479385" y="1600201"/>
            <a:ext cx="3233233" cy="4525963"/>
          </a:xfrm>
        </p:spPr>
        <p:txBody>
          <a:bodyPr lIns="0" tIns="0" rIns="0" bIns="0" anchor="t" anchorCtr="0">
            <a:noAutofit/>
          </a:bodyPr>
          <a:lstStyle>
            <a:lvl1pPr marL="239994" indent="-239994" algn="l">
              <a:spcBef>
                <a:spcPts val="1200"/>
              </a:spcBef>
              <a:defRPr sz="1867">
                <a:solidFill>
                  <a:srgbClr val="34516C"/>
                </a:solidFill>
                <a:latin typeface="Avenir Next Bold"/>
                <a:cs typeface="Avenir Next Bold"/>
              </a:defRPr>
            </a:lvl1pPr>
            <a:lvl2pPr marL="527987" indent="-239994" algn="l">
              <a:spcBef>
                <a:spcPts val="600"/>
              </a:spcBef>
              <a:defRPr sz="1867">
                <a:solidFill>
                  <a:srgbClr val="34516C"/>
                </a:solidFill>
                <a:latin typeface="Avenir Next Bold"/>
                <a:cs typeface="Avenir Next Bold"/>
              </a:defRPr>
            </a:lvl2pPr>
            <a:lvl3pPr algn="l">
              <a:defRPr sz="1867">
                <a:solidFill>
                  <a:srgbClr val="34516C"/>
                </a:solidFill>
                <a:latin typeface="Avenir Next Bold"/>
                <a:cs typeface="Avenir Next Bold"/>
              </a:defRPr>
            </a:lvl3pPr>
            <a:lvl4pPr algn="l">
              <a:defRPr sz="1867">
                <a:solidFill>
                  <a:srgbClr val="34516C"/>
                </a:solidFill>
                <a:latin typeface="Avenir Next Bold"/>
                <a:cs typeface="Avenir Next Bold"/>
              </a:defRPr>
            </a:lvl4pPr>
            <a:lvl5pPr algn="l">
              <a:defRPr sz="1867">
                <a:solidFill>
                  <a:srgbClr val="34516C"/>
                </a:solidFill>
                <a:latin typeface="Avenir Next Bold"/>
                <a:cs typeface="Avenir Next 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8091932" y="1600201"/>
            <a:ext cx="3233233" cy="4525963"/>
          </a:xfrm>
        </p:spPr>
        <p:txBody>
          <a:bodyPr lIns="0" tIns="0" rIns="0" bIns="0" anchor="t" anchorCtr="0">
            <a:noAutofit/>
          </a:bodyPr>
          <a:lstStyle>
            <a:lvl1pPr marL="239994" indent="-239994" algn="l">
              <a:spcBef>
                <a:spcPts val="1200"/>
              </a:spcBef>
              <a:defRPr sz="1867">
                <a:solidFill>
                  <a:srgbClr val="34516C"/>
                </a:solidFill>
                <a:latin typeface="Avenir Next Bold"/>
                <a:cs typeface="Avenir Next Bold"/>
              </a:defRPr>
            </a:lvl1pPr>
            <a:lvl2pPr marL="527987" indent="-239994" algn="l">
              <a:spcBef>
                <a:spcPts val="600"/>
              </a:spcBef>
              <a:defRPr sz="1867">
                <a:solidFill>
                  <a:srgbClr val="34516C"/>
                </a:solidFill>
                <a:latin typeface="Avenir Next Bold"/>
                <a:cs typeface="Avenir Next Bold"/>
              </a:defRPr>
            </a:lvl2pPr>
            <a:lvl3pPr algn="l">
              <a:defRPr sz="1867">
                <a:solidFill>
                  <a:srgbClr val="34516C"/>
                </a:solidFill>
                <a:latin typeface="Avenir Next Bold"/>
                <a:cs typeface="Avenir Next Bold"/>
              </a:defRPr>
            </a:lvl3pPr>
            <a:lvl4pPr algn="l">
              <a:defRPr sz="1867">
                <a:solidFill>
                  <a:srgbClr val="34516C"/>
                </a:solidFill>
                <a:latin typeface="Avenir Next Bold"/>
                <a:cs typeface="Avenir Next Bold"/>
              </a:defRPr>
            </a:lvl4pPr>
            <a:lvl5pPr algn="l">
              <a:defRPr sz="1867">
                <a:solidFill>
                  <a:srgbClr val="34516C"/>
                </a:solidFill>
                <a:latin typeface="Avenir Next Bold"/>
                <a:cs typeface="Avenir Next 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2433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CLan Feature Off-White">
    <p:bg>
      <p:bgPr>
        <a:solidFill>
          <a:srgbClr val="E3E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66837" y="1600201"/>
            <a:ext cx="5069228" cy="4525963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90000"/>
              </a:lnSpc>
              <a:buNone/>
              <a:defRPr sz="4267" b="1" i="0" baseline="0">
                <a:solidFill>
                  <a:srgbClr val="34516C"/>
                </a:solidFill>
                <a:latin typeface="Avenir Next Regular"/>
                <a:cs typeface="Avenir Next Regular"/>
              </a:defRPr>
            </a:lvl1pPr>
            <a:lvl2pPr algn="l">
              <a:defRPr sz="1867">
                <a:solidFill>
                  <a:srgbClr val="FFFFFF"/>
                </a:solidFill>
                <a:latin typeface="Avenir Next Bold"/>
                <a:cs typeface="Avenir Next Bold"/>
              </a:defRPr>
            </a:lvl2pPr>
            <a:lvl3pPr algn="l">
              <a:defRPr sz="1867">
                <a:solidFill>
                  <a:srgbClr val="FFFFFF"/>
                </a:solidFill>
                <a:latin typeface="Avenir Next Bold"/>
                <a:cs typeface="Avenir Next Bold"/>
              </a:defRPr>
            </a:lvl3pPr>
            <a:lvl4pPr algn="l">
              <a:defRPr sz="1867">
                <a:solidFill>
                  <a:srgbClr val="34516C"/>
                </a:solidFill>
                <a:latin typeface="Avenir Next Bold"/>
                <a:cs typeface="Avenir Next Bold"/>
              </a:defRPr>
            </a:lvl4pPr>
            <a:lvl5pPr algn="l">
              <a:defRPr sz="1867">
                <a:solidFill>
                  <a:srgbClr val="34516C"/>
                </a:solidFill>
                <a:latin typeface="Avenir Next Bold"/>
                <a:cs typeface="Avenir Next Bold"/>
              </a:defRPr>
            </a:lvl5pPr>
          </a:lstStyle>
          <a:p>
            <a:pPr lvl="0"/>
            <a:r>
              <a:rPr lang="en-US"/>
              <a:t>Quotes, features </a:t>
            </a:r>
            <a:br>
              <a:rPr lang="en-US"/>
            </a:br>
            <a:r>
              <a:rPr lang="en-US"/>
              <a:t>or statistics can </a:t>
            </a:r>
            <a:br>
              <a:rPr lang="en-US"/>
            </a:br>
            <a:r>
              <a:rPr lang="en-US"/>
              <a:t>be pulled out in </a:t>
            </a:r>
            <a:br>
              <a:rPr lang="en-US"/>
            </a:br>
            <a:r>
              <a:rPr lang="en-US"/>
              <a:t>a larger style.</a:t>
            </a:r>
          </a:p>
        </p:txBody>
      </p:sp>
      <p:pic>
        <p:nvPicPr>
          <p:cNvPr id="5" name="Picture 4" descr="UCLan_logo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63" y="381780"/>
            <a:ext cx="1813876" cy="589005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1"/>
          </p:nvPr>
        </p:nvSpPr>
        <p:spPr>
          <a:xfrm>
            <a:off x="6255937" y="1600201"/>
            <a:ext cx="5069228" cy="4525963"/>
          </a:xfrm>
        </p:spPr>
        <p:txBody>
          <a:bodyPr lIns="0" tIns="0" rIns="0" bIns="0" anchor="t" anchorCtr="0">
            <a:noAutofit/>
          </a:bodyPr>
          <a:lstStyle>
            <a:lvl1pPr marL="239994" indent="-239994" algn="l">
              <a:spcBef>
                <a:spcPts val="1200"/>
              </a:spcBef>
              <a:defRPr sz="1867">
                <a:solidFill>
                  <a:srgbClr val="34516C"/>
                </a:solidFill>
                <a:latin typeface="Avenir Next Bold"/>
                <a:cs typeface="Avenir Next Bold"/>
              </a:defRPr>
            </a:lvl1pPr>
            <a:lvl2pPr marL="527987" indent="-239994" algn="l">
              <a:spcBef>
                <a:spcPts val="600"/>
              </a:spcBef>
              <a:defRPr sz="1867">
                <a:solidFill>
                  <a:srgbClr val="34516C"/>
                </a:solidFill>
                <a:latin typeface="Avenir Next Bold"/>
                <a:cs typeface="Avenir Next Bold"/>
              </a:defRPr>
            </a:lvl2pPr>
            <a:lvl3pPr algn="l">
              <a:defRPr sz="1867">
                <a:solidFill>
                  <a:srgbClr val="34516C"/>
                </a:solidFill>
                <a:latin typeface="Avenir Next Bold"/>
                <a:cs typeface="Avenir Next Bold"/>
              </a:defRPr>
            </a:lvl3pPr>
            <a:lvl4pPr algn="l">
              <a:defRPr sz="1867">
                <a:solidFill>
                  <a:srgbClr val="34516C"/>
                </a:solidFill>
                <a:latin typeface="Avenir Next Bold"/>
                <a:cs typeface="Avenir Next Bold"/>
              </a:defRPr>
            </a:lvl4pPr>
            <a:lvl5pPr algn="l">
              <a:defRPr sz="1867">
                <a:solidFill>
                  <a:srgbClr val="34516C"/>
                </a:solidFill>
                <a:latin typeface="Avenir Next Bold"/>
                <a:cs typeface="Avenir Next 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8516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85B7A-2556-DC85-1E91-05652ACEE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E9C32-BAFF-E222-1968-ADD7548DE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altLang="zh-CN"/>
              <a:t>Click to edit Master text styles</a:t>
            </a:r>
          </a:p>
          <a:p>
            <a:pPr lvl="1"/>
            <a:r>
              <a:rPr lang="en-GB" altLang="zh-CN"/>
              <a:t>Second level</a:t>
            </a:r>
          </a:p>
          <a:p>
            <a:pPr lvl="2"/>
            <a:r>
              <a:rPr lang="en-GB" altLang="zh-CN"/>
              <a:t>Third level</a:t>
            </a:r>
          </a:p>
          <a:p>
            <a:pPr lvl="3"/>
            <a:r>
              <a:rPr lang="en-GB" altLang="zh-CN"/>
              <a:t>Fourth level</a:t>
            </a:r>
          </a:p>
          <a:p>
            <a:pPr lvl="4"/>
            <a:r>
              <a:rPr lang="en-GB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7F135-4597-3758-8EDF-E4B11896D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80D34-16AB-4564-B7A4-B9B24C934891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F72F3-BDFC-0DF9-CCAC-9AF71A88E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31258-B37A-6CFC-0AC5-9CDD0B105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21DB-E1FE-44A0-B445-D36BFB80AC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588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A7177-F4A3-A5BF-3129-B2D367040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DAC03-BB7B-C3B1-8F3D-37C6D32B6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altLang="zh-CN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D454D-1640-4384-AAAB-33609B9B5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80D34-16AB-4564-B7A4-B9B24C934891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AD2F3-C8BF-B384-D39F-1FE398824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0A791-64D3-8B2E-0526-25F5E44CE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21DB-E1FE-44A0-B445-D36BFB80AC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7941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6FB28-645A-1E9D-8C36-BC2D530ED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7736C-EF9A-F170-4A7C-37E3F55A73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 altLang="zh-CN"/>
              <a:t>Click to edit Master text styles</a:t>
            </a:r>
          </a:p>
          <a:p>
            <a:pPr lvl="1"/>
            <a:r>
              <a:rPr lang="en-GB" altLang="zh-CN"/>
              <a:t>Second level</a:t>
            </a:r>
          </a:p>
          <a:p>
            <a:pPr lvl="2"/>
            <a:r>
              <a:rPr lang="en-GB" altLang="zh-CN"/>
              <a:t>Third level</a:t>
            </a:r>
          </a:p>
          <a:p>
            <a:pPr lvl="3"/>
            <a:r>
              <a:rPr lang="en-GB" altLang="zh-CN"/>
              <a:t>Fourth level</a:t>
            </a:r>
          </a:p>
          <a:p>
            <a:pPr lvl="4"/>
            <a:r>
              <a:rPr lang="en-GB" altLang="zh-CN"/>
              <a:t>Fifth level</a:t>
            </a:r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03789-B59D-ABF9-8417-2BC64349E7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 altLang="zh-CN"/>
              <a:t>Click to edit Master text styles</a:t>
            </a:r>
          </a:p>
          <a:p>
            <a:pPr lvl="1"/>
            <a:r>
              <a:rPr lang="en-GB" altLang="zh-CN"/>
              <a:t>Second level</a:t>
            </a:r>
          </a:p>
          <a:p>
            <a:pPr lvl="2"/>
            <a:r>
              <a:rPr lang="en-GB" altLang="zh-CN"/>
              <a:t>Third level</a:t>
            </a:r>
          </a:p>
          <a:p>
            <a:pPr lvl="3"/>
            <a:r>
              <a:rPr lang="en-GB" altLang="zh-CN"/>
              <a:t>Fourth level</a:t>
            </a:r>
          </a:p>
          <a:p>
            <a:pPr lvl="4"/>
            <a:r>
              <a:rPr lang="en-GB" altLang="zh-CN"/>
              <a:t>Fifth level</a:t>
            </a:r>
            <a:endParaRPr lang="zh-CN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DB2900-75FA-2A04-B643-D4F1982CE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80D34-16AB-4564-B7A4-B9B24C934891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FA411B-1112-39C8-7215-563316A08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40C3D-8648-4E20-EA60-15984BCDF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21DB-E1FE-44A0-B445-D36BFB80AC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738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69E45-55FB-54C3-0FE7-686CA8A1A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7CA876-C6D3-916B-0C3A-4848E3D59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altLang="zh-CN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9E3A3-F111-C365-FFAE-F22E200CD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 altLang="zh-CN"/>
              <a:t>Click to edit Master text styles</a:t>
            </a:r>
          </a:p>
          <a:p>
            <a:pPr lvl="1"/>
            <a:r>
              <a:rPr lang="en-GB" altLang="zh-CN"/>
              <a:t>Second level</a:t>
            </a:r>
          </a:p>
          <a:p>
            <a:pPr lvl="2"/>
            <a:r>
              <a:rPr lang="en-GB" altLang="zh-CN"/>
              <a:t>Third level</a:t>
            </a:r>
          </a:p>
          <a:p>
            <a:pPr lvl="3"/>
            <a:r>
              <a:rPr lang="en-GB" altLang="zh-CN"/>
              <a:t>Fourth level</a:t>
            </a:r>
          </a:p>
          <a:p>
            <a:pPr lvl="4"/>
            <a:r>
              <a:rPr lang="en-GB" altLang="zh-CN"/>
              <a:t>Fifth level</a:t>
            </a:r>
            <a:endParaRPr lang="zh-CN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DBA74A-B604-9CA0-EFF2-11F6BE82FD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altLang="zh-CN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889CC3-6FF2-40AB-39F8-1BE74BFF82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 altLang="zh-CN"/>
              <a:t>Click to edit Master text styles</a:t>
            </a:r>
          </a:p>
          <a:p>
            <a:pPr lvl="1"/>
            <a:r>
              <a:rPr lang="en-GB" altLang="zh-CN"/>
              <a:t>Second level</a:t>
            </a:r>
          </a:p>
          <a:p>
            <a:pPr lvl="2"/>
            <a:r>
              <a:rPr lang="en-GB" altLang="zh-CN"/>
              <a:t>Third level</a:t>
            </a:r>
          </a:p>
          <a:p>
            <a:pPr lvl="3"/>
            <a:r>
              <a:rPr lang="en-GB" altLang="zh-CN"/>
              <a:t>Fourth level</a:t>
            </a:r>
          </a:p>
          <a:p>
            <a:pPr lvl="4"/>
            <a:r>
              <a:rPr lang="en-GB" altLang="zh-CN"/>
              <a:t>Fifth level</a:t>
            </a:r>
            <a:endParaRPr lang="zh-CN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818FB0-A600-BD1A-7CA3-014C4E735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80D34-16AB-4564-B7A4-B9B24C934891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19289A-CC44-2087-D737-24A4199D7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9BA128-7EAA-9CAE-4A7D-AF1AD2930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21DB-E1FE-44A0-B445-D36BFB80AC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923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9732A-6158-83C0-38AC-13675774C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/>
              <a:t>Click to edit Master title style</a:t>
            </a:r>
            <a:endParaRPr lang="zh-CN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0D6CE5-91CC-0AAD-E0C7-E25353931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80D34-16AB-4564-B7A4-B9B24C934891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C33EA9-71F3-7ADA-EA4E-799B7B91B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FA10A1-533D-C0BF-A76B-830B3B2CF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21DB-E1FE-44A0-B445-D36BFB80AC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2047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4BC10A-EE8D-EFE8-A37D-543555303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80D34-16AB-4564-B7A4-B9B24C934891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A4DA62-DF3E-2393-9536-FC7DF1F38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5366B2-66E6-EF63-58E7-8E07BD9DD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21DB-E1FE-44A0-B445-D36BFB80AC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765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D5929-28E0-7CAF-6AB0-9827B6327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B12CD-6D8F-FCAC-79EC-B99FD1E18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altLang="zh-CN"/>
              <a:t>Click to edit Master text styles</a:t>
            </a:r>
          </a:p>
          <a:p>
            <a:pPr lvl="1"/>
            <a:r>
              <a:rPr lang="en-GB" altLang="zh-CN"/>
              <a:t>Second level</a:t>
            </a:r>
          </a:p>
          <a:p>
            <a:pPr lvl="2"/>
            <a:r>
              <a:rPr lang="en-GB" altLang="zh-CN"/>
              <a:t>Third level</a:t>
            </a:r>
          </a:p>
          <a:p>
            <a:pPr lvl="3"/>
            <a:r>
              <a:rPr lang="en-GB" altLang="zh-CN"/>
              <a:t>Fourth level</a:t>
            </a:r>
          </a:p>
          <a:p>
            <a:pPr lvl="4"/>
            <a:r>
              <a:rPr lang="en-GB" altLang="zh-CN"/>
              <a:t>Fifth level</a:t>
            </a:r>
            <a:endParaRPr lang="zh-CN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7CF69-3B85-B414-3A28-D52D38F6D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altLang="zh-CN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D3E24-0B2B-348C-1D04-1076AAAB3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80D34-16AB-4564-B7A4-B9B24C934891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3749C-CC12-5EDE-68D1-ED4A0D877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34EFB4-5B2E-9129-9236-52DC04F57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21DB-E1FE-44A0-B445-D36BFB80AC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761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EBC97-C6F4-D54C-AF80-8EBF4826B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altLang="zh-CN"/>
              <a:t>Click to edit Master title style</a:t>
            </a:r>
            <a:endParaRPr lang="zh-CN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09129-1B99-A684-BF5C-1A1839464B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7657E6-6BBA-8358-19D2-E36674094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altLang="zh-CN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61078F-BADE-DD6F-951F-E34BBBF08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80D34-16AB-4564-B7A4-B9B24C934891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9CE18A-7E4A-E561-36ED-062B6DE71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D57C0F-087E-226A-1F57-0CC87A045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21DB-E1FE-44A0-B445-D36BFB80AC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9073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37B622-38AB-CBB9-6A6B-F4CBF68D1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98F640-1964-D41D-E82B-31A4E01A8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altLang="zh-CN"/>
              <a:t>Click to edit Master text styles</a:t>
            </a:r>
          </a:p>
          <a:p>
            <a:pPr lvl="1"/>
            <a:r>
              <a:rPr lang="en-GB" altLang="zh-CN"/>
              <a:t>Second level</a:t>
            </a:r>
          </a:p>
          <a:p>
            <a:pPr lvl="2"/>
            <a:r>
              <a:rPr lang="en-GB" altLang="zh-CN"/>
              <a:t>Third level</a:t>
            </a:r>
          </a:p>
          <a:p>
            <a:pPr lvl="3"/>
            <a:r>
              <a:rPr lang="en-GB" altLang="zh-CN"/>
              <a:t>Fourth level</a:t>
            </a:r>
          </a:p>
          <a:p>
            <a:pPr lvl="4"/>
            <a:r>
              <a:rPr lang="en-GB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424EA-9F6E-49AE-53C4-2A7AD1D98C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D80D34-16AB-4564-B7A4-B9B24C934891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0AC97-C11C-35C3-49C0-15C63DCF02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EB0A5-11F1-229F-CD5F-8C4AFA58FE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1D21DB-E1FE-44A0-B445-D36BFB80AC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405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C47B5-08D3-6E96-387F-A8802EDFE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AF5CA-CF01-A3F0-C8C7-26EF0C3B75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6D0C99-714F-AE48-CC55-BA7672A077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Picture 5" descr="A person in a white suit&#10;&#10;AI-generated content may be incorrect.">
            <a:extLst>
              <a:ext uri="{FF2B5EF4-FFF2-40B4-BE49-F238E27FC236}">
                <a16:creationId xmlns:a16="http://schemas.microsoft.com/office/drawing/2014/main" id="{C93278BC-E4C8-8502-F61C-26754733B1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72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CD82F-43E6-9237-FA7B-78D97EB1A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40DE0-B9DE-FB7E-023A-CD541F5E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3269" y="457170"/>
            <a:ext cx="10882577" cy="5730688"/>
          </a:xfrm>
        </p:spPr>
        <p:txBody>
          <a:bodyPr/>
          <a:lstStyle/>
          <a:p>
            <a:r>
              <a:rPr lang="en-US" altLang="zh-CN" sz="2800" dirty="0"/>
              <a:t>Recap of Week 5</a:t>
            </a:r>
            <a:br>
              <a:rPr lang="en-US" altLang="zh-CN" sz="2800" dirty="0"/>
            </a:br>
            <a:br>
              <a:rPr lang="en-US" altLang="zh-CN" sz="2800" dirty="0"/>
            </a:br>
            <a:r>
              <a:rPr lang="en-US" altLang="zh-CN" sz="2800" dirty="0"/>
              <a:t>7</a:t>
            </a:r>
            <a:r>
              <a:rPr lang="en-US" altLang="zh-CN" sz="2800" baseline="30000" dirty="0"/>
              <a:t>th</a:t>
            </a:r>
            <a:r>
              <a:rPr lang="en-US" altLang="zh-CN" sz="2800" dirty="0"/>
              <a:t> Movement in Taichi </a:t>
            </a:r>
            <a:br>
              <a:rPr lang="en-US" altLang="zh-CN" sz="3200" dirty="0"/>
            </a:br>
            <a:r>
              <a:rPr lang="en-GB" altLang="zh-CN" sz="2400" dirty="0"/>
              <a:t>Grasp the peacock's tail</a:t>
            </a:r>
            <a:br>
              <a:rPr lang="en-US" altLang="zh-CN" sz="3200" dirty="0"/>
            </a:br>
            <a:r>
              <a:rPr lang="en-US" altLang="zh-CN" sz="2800" dirty="0"/>
              <a:t>Spring Solar Term Daoyin: </a:t>
            </a:r>
            <a:br>
              <a:rPr lang="en-US" altLang="zh-CN" sz="3200" dirty="0"/>
            </a:br>
            <a:r>
              <a:rPr lang="zh-CN" altLang="en-US" sz="2400" dirty="0">
                <a:solidFill>
                  <a:schemeClr val="accent6">
                    <a:lumMod val="10000"/>
                  </a:schemeClr>
                </a:solidFill>
              </a:rPr>
              <a:t>惊蛰握固炼气式 </a:t>
            </a:r>
            <a:r>
              <a:rPr lang="en-GB" altLang="zh-CN" sz="2400" dirty="0">
                <a:solidFill>
                  <a:schemeClr val="accent6">
                    <a:lumMod val="10000"/>
                  </a:schemeClr>
                </a:solidFill>
              </a:rPr>
              <a:t>Awakening of Insects: </a:t>
            </a:r>
            <a:r>
              <a:rPr lang="en-GB" altLang="zh-CN" sz="2400" dirty="0" err="1">
                <a:solidFill>
                  <a:schemeClr val="accent6">
                    <a:lumMod val="10000"/>
                  </a:schemeClr>
                </a:solidFill>
              </a:rPr>
              <a:t>Wogu</a:t>
            </a:r>
            <a:r>
              <a:rPr lang="en-GB" altLang="zh-CN" sz="2400" dirty="0">
                <a:solidFill>
                  <a:schemeClr val="accent6">
                    <a:lumMod val="10000"/>
                  </a:schemeClr>
                </a:solidFill>
              </a:rPr>
              <a:t> to Cultivate  Qi</a:t>
            </a:r>
            <a:br>
              <a:rPr lang="en-GB" altLang="zh-CN" sz="2400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zh-CN" altLang="en-US" sz="2400" dirty="0">
                <a:solidFill>
                  <a:schemeClr val="accent6">
                    <a:lumMod val="10000"/>
                  </a:schemeClr>
                </a:solidFill>
              </a:rPr>
              <a:t>春分排山推掌式 </a:t>
            </a:r>
            <a:r>
              <a:rPr lang="en-GB" altLang="zh-CN" sz="2400" dirty="0">
                <a:solidFill>
                  <a:schemeClr val="accent6">
                    <a:lumMod val="10000"/>
                  </a:schemeClr>
                </a:solidFill>
              </a:rPr>
              <a:t>Spring Equinox: Pushing Mountains with Palms </a:t>
            </a:r>
            <a:br>
              <a:rPr lang="en-GB" altLang="zh-CN" sz="3200" dirty="0">
                <a:solidFill>
                  <a:schemeClr val="accent6">
                    <a:lumMod val="10000"/>
                  </a:schemeClr>
                </a:solidFill>
              </a:rPr>
            </a:br>
            <a:br>
              <a:rPr lang="en-US" altLang="zh-CN" sz="3200" dirty="0"/>
            </a:br>
            <a:r>
              <a:rPr lang="en-US" altLang="zh-CN" sz="2800" dirty="0"/>
              <a:t>Content of Week 6</a:t>
            </a:r>
            <a:br>
              <a:rPr lang="en-US" altLang="zh-CN" sz="2800" dirty="0"/>
            </a:br>
            <a:br>
              <a:rPr lang="en-US" altLang="zh-CN" sz="3200" dirty="0"/>
            </a:br>
            <a:r>
              <a:rPr lang="en-US" altLang="zh-CN" sz="2400" dirty="0"/>
              <a:t>8</a:t>
            </a:r>
            <a:r>
              <a:rPr lang="en-US" altLang="zh-CN" sz="2400" baseline="30000" dirty="0"/>
              <a:t>th</a:t>
            </a:r>
            <a:r>
              <a:rPr lang="en-US" altLang="zh-CN" sz="2400" dirty="0"/>
              <a:t> Movement in Taichi Cross Hand </a:t>
            </a:r>
            <a:br>
              <a:rPr lang="en-US" altLang="zh-CN" sz="3200" dirty="0"/>
            </a:br>
            <a:r>
              <a:rPr lang="en-US" altLang="zh-CN" sz="2800" dirty="0"/>
              <a:t>Autumn Solar Term Daoyin </a:t>
            </a:r>
            <a:br>
              <a:rPr lang="en-US" altLang="zh-CN" sz="2800" dirty="0"/>
            </a:br>
            <a:r>
              <a:rPr lang="zh-CN" altLang="en-US" sz="2400" dirty="0">
                <a:solidFill>
                  <a:schemeClr val="accent6">
                    <a:lumMod val="10000"/>
                  </a:schemeClr>
                </a:solidFill>
              </a:rPr>
              <a:t>立夏足运太极式</a:t>
            </a:r>
            <a:r>
              <a:rPr lang="en-GB" altLang="zh-CN" sz="2400" dirty="0">
                <a:solidFill>
                  <a:schemeClr val="accent6">
                    <a:lumMod val="10000"/>
                  </a:schemeClr>
                </a:solidFill>
              </a:rPr>
              <a:t>Beginning of Summer: T</a:t>
            </a:r>
            <a:r>
              <a:rPr lang="en-GB" altLang="zh-CN" sz="2400" i="1" dirty="0">
                <a:solidFill>
                  <a:schemeClr val="accent6">
                    <a:lumMod val="10000"/>
                  </a:schemeClr>
                </a:solidFill>
              </a:rPr>
              <a:t>ai Chi Foot Circulation</a:t>
            </a:r>
            <a:br>
              <a:rPr lang="en-GB" altLang="zh-CN" sz="2400" i="1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zh-CN" altLang="en-US" sz="2400" dirty="0">
                <a:solidFill>
                  <a:schemeClr val="accent6">
                    <a:lumMod val="10000"/>
                  </a:schemeClr>
                </a:solidFill>
              </a:rPr>
              <a:t>小满单臂托举式 </a:t>
            </a:r>
            <a:r>
              <a:rPr lang="en-GB" altLang="zh-CN" sz="2400" dirty="0">
                <a:solidFill>
                  <a:schemeClr val="accent6">
                    <a:lumMod val="10000"/>
                  </a:schemeClr>
                </a:solidFill>
              </a:rPr>
              <a:t>Small fullness: </a:t>
            </a:r>
            <a:r>
              <a:rPr lang="en-GB" altLang="zh-CN" sz="2400" i="1" dirty="0">
                <a:solidFill>
                  <a:schemeClr val="accent6">
                    <a:lumMod val="10000"/>
                  </a:schemeClr>
                </a:solidFill>
              </a:rPr>
              <a:t>Single-Arm Upward Lift</a:t>
            </a:r>
            <a:br>
              <a:rPr lang="en-US" altLang="zh-CN" sz="2400" dirty="0"/>
            </a:br>
            <a:br>
              <a:rPr lang="en-US" altLang="zh-CN" sz="3200" dirty="0"/>
            </a:br>
            <a:br>
              <a:rPr lang="en-US" altLang="zh-CN" sz="3200" dirty="0"/>
            </a:b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09251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41289-8C17-35E6-DDF4-02AA4C4B6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664F7-50FB-8445-0F47-A3BB12187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04" y="120361"/>
            <a:ext cx="9883327" cy="577743"/>
          </a:xfrm>
        </p:spPr>
        <p:txBody>
          <a:bodyPr/>
          <a:lstStyle/>
          <a:p>
            <a:r>
              <a:rPr lang="en-GB" altLang="zh-CN" dirty="0"/>
              <a:t>Week 6 Illustration of the eighth </a:t>
            </a:r>
            <a:r>
              <a:rPr lang="en-GB" altLang="zh-CN" dirty="0" err="1"/>
              <a:t>mo</a:t>
            </a:r>
            <a:r>
              <a:rPr lang="en-US" altLang="zh-CN" dirty="0"/>
              <a:t>v</a:t>
            </a:r>
            <a:r>
              <a:rPr lang="en-GB" altLang="zh-CN" dirty="0" err="1"/>
              <a:t>ement</a:t>
            </a:r>
            <a:r>
              <a:rPr lang="zh-CN" altLang="zh-CN" dirty="0"/>
              <a:t>十字手</a:t>
            </a:r>
            <a:r>
              <a:rPr lang="en-GB" altLang="zh-CN" dirty="0"/>
              <a:t>Cross hands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16EE0A-74B8-9A41-4458-9B79000771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15" t="28565" r="50892" b="45021"/>
          <a:stretch>
            <a:fillRect/>
          </a:stretch>
        </p:blipFill>
        <p:spPr bwMode="auto">
          <a:xfrm>
            <a:off x="407174" y="1041264"/>
            <a:ext cx="11079201" cy="53595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4478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8B2A7-4A8B-79EC-C8C2-1CA5649E6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752F92-15AC-1839-745D-9347C34D1C32}"/>
              </a:ext>
            </a:extLst>
          </p:cNvPr>
          <p:cNvSpPr txBox="1"/>
          <p:nvPr/>
        </p:nvSpPr>
        <p:spPr>
          <a:xfrm>
            <a:off x="0" y="208345"/>
            <a:ext cx="10822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>
                <a:solidFill>
                  <a:schemeClr val="accent6">
                    <a:lumMod val="10000"/>
                  </a:schemeClr>
                </a:solidFill>
              </a:rPr>
              <a:t>1 </a:t>
            </a:r>
            <a:r>
              <a:rPr lang="zh-CN" altLang="en-US" sz="2200" b="1" dirty="0">
                <a:solidFill>
                  <a:schemeClr val="accent6">
                    <a:lumMod val="10000"/>
                  </a:schemeClr>
                </a:solidFill>
              </a:rPr>
              <a:t>立夏足运太极式 </a:t>
            </a:r>
            <a:r>
              <a:rPr lang="en-GB" altLang="zh-CN" sz="2200" b="1" i="1" dirty="0" err="1">
                <a:solidFill>
                  <a:schemeClr val="accent6">
                    <a:lumMod val="10000"/>
                  </a:schemeClr>
                </a:solidFill>
              </a:rPr>
              <a:t>Lìxià</a:t>
            </a:r>
            <a:r>
              <a:rPr lang="en-GB" altLang="zh-CN" sz="2200" b="1" i="1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GB" altLang="zh-CN" sz="2200" b="1" i="1" dirty="0" err="1">
                <a:solidFill>
                  <a:schemeClr val="accent6">
                    <a:lumMod val="10000"/>
                  </a:schemeClr>
                </a:solidFill>
              </a:rPr>
              <a:t>zú</a:t>
            </a:r>
            <a:r>
              <a:rPr lang="en-GB" altLang="zh-CN" sz="2200" b="1" i="1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GB" altLang="zh-CN" sz="2200" b="1" i="1" dirty="0" err="1">
                <a:solidFill>
                  <a:schemeClr val="accent6">
                    <a:lumMod val="10000"/>
                  </a:schemeClr>
                </a:solidFill>
              </a:rPr>
              <a:t>yùn</a:t>
            </a:r>
            <a:r>
              <a:rPr lang="en-GB" altLang="zh-CN" sz="2200" b="1" i="1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GB" altLang="zh-CN" sz="2200" b="1" i="1" dirty="0" err="1">
                <a:solidFill>
                  <a:schemeClr val="accent6">
                    <a:lumMod val="10000"/>
                  </a:schemeClr>
                </a:solidFill>
              </a:rPr>
              <a:t>tàijí</a:t>
            </a:r>
            <a:r>
              <a:rPr lang="en-GB" altLang="zh-CN" sz="2200" b="1" i="1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GB" altLang="zh-CN" sz="2200" b="1" i="1" dirty="0" err="1">
                <a:solidFill>
                  <a:schemeClr val="accent6">
                    <a:lumMod val="10000"/>
                  </a:schemeClr>
                </a:solidFill>
              </a:rPr>
              <a:t>sh</a:t>
            </a:r>
            <a:r>
              <a:rPr lang="en-US" altLang="zh-CN" sz="2200" b="1" i="1" dirty="0" err="1">
                <a:solidFill>
                  <a:schemeClr val="accent6">
                    <a:lumMod val="10000"/>
                  </a:schemeClr>
                </a:solidFill>
              </a:rPr>
              <a:t>i</a:t>
            </a:r>
            <a:r>
              <a:rPr lang="en-US" altLang="zh-CN" sz="2200" b="1" i="1" dirty="0">
                <a:solidFill>
                  <a:schemeClr val="accent6">
                    <a:lumMod val="10000"/>
                  </a:schemeClr>
                </a:solidFill>
              </a:rPr>
              <a:t>  </a:t>
            </a:r>
            <a:r>
              <a:rPr lang="en-GB" altLang="zh-CN" sz="2200" b="1" dirty="0">
                <a:solidFill>
                  <a:schemeClr val="accent6">
                    <a:lumMod val="10000"/>
                  </a:schemeClr>
                </a:solidFill>
              </a:rPr>
              <a:t>Beginning of Summer: </a:t>
            </a:r>
            <a:r>
              <a:rPr lang="en-GB" altLang="zh-CN" sz="2200" dirty="0">
                <a:solidFill>
                  <a:schemeClr val="accent6">
                    <a:lumMod val="10000"/>
                  </a:schemeClr>
                </a:solidFill>
              </a:rPr>
              <a:t>T</a:t>
            </a:r>
            <a:r>
              <a:rPr lang="en-GB" altLang="zh-CN" sz="2200" i="1" dirty="0">
                <a:solidFill>
                  <a:schemeClr val="accent6">
                    <a:lumMod val="10000"/>
                  </a:schemeClr>
                </a:solidFill>
              </a:rPr>
              <a:t>ai Chi Foot Circulation</a:t>
            </a:r>
            <a:r>
              <a:rPr lang="en-GB" altLang="zh-CN" sz="2200" dirty="0">
                <a:solidFill>
                  <a:schemeClr val="accent6">
                    <a:lumMod val="10000"/>
                  </a:schemeClr>
                </a:solidFill>
              </a:rPr>
              <a:t> </a:t>
            </a:r>
          </a:p>
          <a:p>
            <a:endParaRPr lang="zh-CN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AF88DD-B806-D049-5867-02072CDABF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0280"/>
          <a:stretch>
            <a:fillRect/>
          </a:stretch>
        </p:blipFill>
        <p:spPr>
          <a:xfrm>
            <a:off x="387511" y="3153039"/>
            <a:ext cx="5143500" cy="34098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6FAE37-13A4-875E-817E-AEBFFF782D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280"/>
          <a:stretch>
            <a:fillRect/>
          </a:stretch>
        </p:blipFill>
        <p:spPr>
          <a:xfrm>
            <a:off x="6221880" y="720523"/>
            <a:ext cx="5143500" cy="34098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8425C6-9AFA-065C-D363-982CEA0245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069" t="26160" r="21570" b="25865"/>
          <a:stretch>
            <a:fillRect/>
          </a:stretch>
        </p:blipFill>
        <p:spPr>
          <a:xfrm>
            <a:off x="566019" y="1036849"/>
            <a:ext cx="2007859" cy="19955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4F8231-82A5-EC1A-0278-406C66734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1434" y="4384975"/>
            <a:ext cx="2005758" cy="19935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D79120-32E4-60D7-FAB4-1A8FE54CC44E}"/>
              </a:ext>
            </a:extLst>
          </p:cNvPr>
          <p:cNvSpPr txBox="1"/>
          <p:nvPr/>
        </p:nvSpPr>
        <p:spPr>
          <a:xfrm>
            <a:off x="6096000" y="4384975"/>
            <a:ext cx="28295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dirty="0"/>
              <a:t>This group depicts the mirror images of circling the left ankle. </a:t>
            </a:r>
          </a:p>
          <a:p>
            <a:endParaRPr lang="en-GB" altLang="zh-CN" dirty="0"/>
          </a:p>
          <a:p>
            <a:r>
              <a:rPr lang="en-GB" altLang="zh-CN" dirty="0"/>
              <a:t>In TCM, feet are seen as the second heart of our body. Summer is the season of the heart. 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577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6239C-562B-5B60-631F-14E971812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black and red robe&#10;&#10;AI-generated content may be incorrect.">
            <a:extLst>
              <a:ext uri="{FF2B5EF4-FFF2-40B4-BE49-F238E27FC236}">
                <a16:creationId xmlns:a16="http://schemas.microsoft.com/office/drawing/2014/main" id="{59B66654-9811-C6CF-CC23-71286D010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3" t="38143" r="28221" b="37721"/>
          <a:stretch>
            <a:fillRect/>
          </a:stretch>
        </p:blipFill>
        <p:spPr>
          <a:xfrm>
            <a:off x="324091" y="914400"/>
            <a:ext cx="1469986" cy="1655180"/>
          </a:xfrm>
          <a:prstGeom prst="rect">
            <a:avLst/>
          </a:prstGeom>
        </p:spPr>
      </p:pic>
      <p:pic>
        <p:nvPicPr>
          <p:cNvPr id="6" name="Picture 5" descr="A person in a black and red robe&#10;&#10;AI-generated content may be incorrect.">
            <a:extLst>
              <a:ext uri="{FF2B5EF4-FFF2-40B4-BE49-F238E27FC236}">
                <a16:creationId xmlns:a16="http://schemas.microsoft.com/office/drawing/2014/main" id="{94AC59E5-CC77-9806-80F5-8D9DD64BD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7" t="61435" r="53501" b="18818"/>
          <a:stretch>
            <a:fillRect/>
          </a:stretch>
        </p:blipFill>
        <p:spPr>
          <a:xfrm>
            <a:off x="1794076" y="914400"/>
            <a:ext cx="1612739" cy="1655180"/>
          </a:xfrm>
          <a:prstGeom prst="rect">
            <a:avLst/>
          </a:prstGeom>
        </p:spPr>
      </p:pic>
      <p:pic>
        <p:nvPicPr>
          <p:cNvPr id="8" name="Picture 7" descr="A person in a black robe&#10;&#10;AI-generated content may be incorrect.">
            <a:extLst>
              <a:ext uri="{FF2B5EF4-FFF2-40B4-BE49-F238E27FC236}">
                <a16:creationId xmlns:a16="http://schemas.microsoft.com/office/drawing/2014/main" id="{B378AA0C-F7BB-A674-8213-1D66025289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9" t="24304" r="45863" b="56286"/>
          <a:stretch>
            <a:fillRect/>
          </a:stretch>
        </p:blipFill>
        <p:spPr>
          <a:xfrm>
            <a:off x="3337604" y="888667"/>
            <a:ext cx="1689666" cy="1660783"/>
          </a:xfrm>
          <a:prstGeom prst="rect">
            <a:avLst/>
          </a:prstGeom>
        </p:spPr>
      </p:pic>
      <p:pic>
        <p:nvPicPr>
          <p:cNvPr id="10" name="Picture 9" descr="A person in a black robe&#10;&#10;AI-generated content may be incorrect.">
            <a:extLst>
              <a:ext uri="{FF2B5EF4-FFF2-40B4-BE49-F238E27FC236}">
                <a16:creationId xmlns:a16="http://schemas.microsoft.com/office/drawing/2014/main" id="{3E628389-2A9B-92FD-2B83-971E4A028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5" t="43038" r="52068" b="36202"/>
          <a:stretch>
            <a:fillRect/>
          </a:stretch>
        </p:blipFill>
        <p:spPr>
          <a:xfrm>
            <a:off x="5027270" y="811203"/>
            <a:ext cx="1358097" cy="1758377"/>
          </a:xfrm>
          <a:prstGeom prst="rect">
            <a:avLst/>
          </a:prstGeom>
        </p:spPr>
      </p:pic>
      <p:pic>
        <p:nvPicPr>
          <p:cNvPr id="12" name="Picture 11" descr="A person in a black robe&#10;&#10;AI-generated content may be incorrect.">
            <a:extLst>
              <a:ext uri="{FF2B5EF4-FFF2-40B4-BE49-F238E27FC236}">
                <a16:creationId xmlns:a16="http://schemas.microsoft.com/office/drawing/2014/main" id="{04A1A98C-2D4D-F7DF-F7D0-5FD15E197F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21" t="32405" r="18650" b="40759"/>
          <a:stretch>
            <a:fillRect/>
          </a:stretch>
        </p:blipFill>
        <p:spPr>
          <a:xfrm>
            <a:off x="6481819" y="858211"/>
            <a:ext cx="1370994" cy="1863147"/>
          </a:xfrm>
          <a:prstGeom prst="rect">
            <a:avLst/>
          </a:prstGeom>
        </p:spPr>
      </p:pic>
      <p:pic>
        <p:nvPicPr>
          <p:cNvPr id="14" name="Picture 13" descr="A person in a black robe&#10;&#10;AI-generated content may be incorrect.">
            <a:extLst>
              <a:ext uri="{FF2B5EF4-FFF2-40B4-BE49-F238E27FC236}">
                <a16:creationId xmlns:a16="http://schemas.microsoft.com/office/drawing/2014/main" id="{EA843456-B3B1-39B0-92ED-C66B95127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9" t="64304" r="53501" b="15274"/>
          <a:stretch>
            <a:fillRect/>
          </a:stretch>
        </p:blipFill>
        <p:spPr>
          <a:xfrm>
            <a:off x="7839916" y="751499"/>
            <a:ext cx="1383785" cy="1969859"/>
          </a:xfrm>
          <a:prstGeom prst="rect">
            <a:avLst/>
          </a:prstGeom>
        </p:spPr>
      </p:pic>
      <p:pic>
        <p:nvPicPr>
          <p:cNvPr id="16" name="Picture 15" descr="A person in a black robe&#10;&#10;AI-generated content may be incorrect.">
            <a:extLst>
              <a:ext uri="{FF2B5EF4-FFF2-40B4-BE49-F238E27FC236}">
                <a16:creationId xmlns:a16="http://schemas.microsoft.com/office/drawing/2014/main" id="{7C51052F-4562-D604-E56D-8B32FCB9F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3" t="68186" r="36791" b="16793"/>
          <a:stretch>
            <a:fillRect/>
          </a:stretch>
        </p:blipFill>
        <p:spPr>
          <a:xfrm>
            <a:off x="9233953" y="790044"/>
            <a:ext cx="1524001" cy="1858028"/>
          </a:xfrm>
          <a:prstGeom prst="rect">
            <a:avLst/>
          </a:prstGeom>
        </p:spPr>
      </p:pic>
      <p:pic>
        <p:nvPicPr>
          <p:cNvPr id="18" name="Picture 17" descr="A person in a black robe&#10;&#10;AI-generated content may be incorrect.">
            <a:extLst>
              <a:ext uri="{FF2B5EF4-FFF2-40B4-BE49-F238E27FC236}">
                <a16:creationId xmlns:a16="http://schemas.microsoft.com/office/drawing/2014/main" id="{E3F14336-5E73-265E-3A50-DFEB1DCCE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31" t="66835" r="19366" b="18988"/>
          <a:stretch>
            <a:fillRect/>
          </a:stretch>
        </p:blipFill>
        <p:spPr>
          <a:xfrm>
            <a:off x="10673213" y="868539"/>
            <a:ext cx="1518788" cy="1701041"/>
          </a:xfrm>
          <a:prstGeom prst="rect">
            <a:avLst/>
          </a:prstGeom>
        </p:spPr>
      </p:pic>
      <p:pic>
        <p:nvPicPr>
          <p:cNvPr id="20" name="Picture 19" descr="A person in a black robe&#10;&#10;AI-generated content may be incorrect.">
            <a:extLst>
              <a:ext uri="{FF2B5EF4-FFF2-40B4-BE49-F238E27FC236}">
                <a16:creationId xmlns:a16="http://schemas.microsoft.com/office/drawing/2014/main" id="{32FB282F-C05A-E3A0-6AF1-8C32F941B2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7" t="21940" r="23869" b="56337"/>
          <a:stretch>
            <a:fillRect/>
          </a:stretch>
        </p:blipFill>
        <p:spPr>
          <a:xfrm>
            <a:off x="213891" y="3429000"/>
            <a:ext cx="1409279" cy="1642339"/>
          </a:xfrm>
          <a:prstGeom prst="rect">
            <a:avLst/>
          </a:prstGeom>
        </p:spPr>
      </p:pic>
      <p:pic>
        <p:nvPicPr>
          <p:cNvPr id="22" name="Picture 21" descr="A person in a black robe&#10;&#10;AI-generated content may be incorrect.">
            <a:extLst>
              <a:ext uri="{FF2B5EF4-FFF2-40B4-BE49-F238E27FC236}">
                <a16:creationId xmlns:a16="http://schemas.microsoft.com/office/drawing/2014/main" id="{5DC98FA8-7994-CE6C-A28C-5033BC15B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70" t="43289" r="21992" b="32576"/>
          <a:stretch>
            <a:fillRect/>
          </a:stretch>
        </p:blipFill>
        <p:spPr>
          <a:xfrm>
            <a:off x="1623170" y="3416158"/>
            <a:ext cx="1446836" cy="1655181"/>
          </a:xfrm>
          <a:prstGeom prst="rect">
            <a:avLst/>
          </a:prstGeom>
        </p:spPr>
      </p:pic>
      <p:pic>
        <p:nvPicPr>
          <p:cNvPr id="24" name="Picture 23" descr="A person in a black robe&#10;&#10;AI-generated content may be incorrect.">
            <a:extLst>
              <a:ext uri="{FF2B5EF4-FFF2-40B4-BE49-F238E27FC236}">
                <a16:creationId xmlns:a16="http://schemas.microsoft.com/office/drawing/2014/main" id="{4AE03E3A-B050-D458-DFBF-6F063A377F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8" t="57553" r="55649" b="18312"/>
          <a:stretch>
            <a:fillRect/>
          </a:stretch>
        </p:blipFill>
        <p:spPr>
          <a:xfrm>
            <a:off x="3048117" y="3249086"/>
            <a:ext cx="1267344" cy="1849287"/>
          </a:xfrm>
          <a:prstGeom prst="rect">
            <a:avLst/>
          </a:prstGeom>
        </p:spPr>
      </p:pic>
      <p:pic>
        <p:nvPicPr>
          <p:cNvPr id="26" name="Picture 25" descr="A person in a black robe&#10;&#10;AI-generated content may be incorrect.">
            <a:extLst>
              <a:ext uri="{FF2B5EF4-FFF2-40B4-BE49-F238E27FC236}">
                <a16:creationId xmlns:a16="http://schemas.microsoft.com/office/drawing/2014/main" id="{E763E19F-5FC8-7820-1891-FCC26148BB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9" t="66667" r="22708" b="17300"/>
          <a:stretch>
            <a:fillRect/>
          </a:stretch>
        </p:blipFill>
        <p:spPr>
          <a:xfrm>
            <a:off x="4315461" y="3338189"/>
            <a:ext cx="2573909" cy="17979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E6DBC14-DDA6-F52B-3A44-CC6995D0F9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2" t="22194" r="50000" b="61387"/>
          <a:stretch>
            <a:fillRect/>
          </a:stretch>
        </p:blipFill>
        <p:spPr>
          <a:xfrm>
            <a:off x="6845669" y="3396057"/>
            <a:ext cx="1725436" cy="1682215"/>
          </a:xfrm>
          <a:prstGeom prst="rect">
            <a:avLst/>
          </a:prstGeom>
        </p:spPr>
      </p:pic>
      <p:pic>
        <p:nvPicPr>
          <p:cNvPr id="30" name="Picture 29" descr="A person in a black robe&#10;&#10;AI-generated content may be incorrect.">
            <a:extLst>
              <a:ext uri="{FF2B5EF4-FFF2-40B4-BE49-F238E27FC236}">
                <a16:creationId xmlns:a16="http://schemas.microsoft.com/office/drawing/2014/main" id="{6EAFB8E7-BFD1-6939-B00C-CC821FC18C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57" t="38783" r="16748" b="37174"/>
          <a:stretch>
            <a:fillRect/>
          </a:stretch>
        </p:blipFill>
        <p:spPr>
          <a:xfrm>
            <a:off x="8531808" y="3459422"/>
            <a:ext cx="1944195" cy="1648842"/>
          </a:xfrm>
          <a:prstGeom prst="rect">
            <a:avLst/>
          </a:prstGeom>
        </p:spPr>
      </p:pic>
      <p:pic>
        <p:nvPicPr>
          <p:cNvPr id="32" name="Picture 31" descr="A person in a black robe&#10;&#10;AI-generated content may be incorrect.">
            <a:extLst>
              <a:ext uri="{FF2B5EF4-FFF2-40B4-BE49-F238E27FC236}">
                <a16:creationId xmlns:a16="http://schemas.microsoft.com/office/drawing/2014/main" id="{D9BAFD4C-A031-EF0E-1353-49BB4ABB18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2" t="61097" r="45676" b="18336"/>
          <a:stretch>
            <a:fillRect/>
          </a:stretch>
        </p:blipFill>
        <p:spPr>
          <a:xfrm>
            <a:off x="10515300" y="3442479"/>
            <a:ext cx="1591328" cy="17010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0A123B-017B-6238-1329-2FFF6396B77A}"/>
              </a:ext>
            </a:extLst>
          </p:cNvPr>
          <p:cNvSpPr txBox="1"/>
          <p:nvPr/>
        </p:nvSpPr>
        <p:spPr>
          <a:xfrm>
            <a:off x="225466" y="110128"/>
            <a:ext cx="10822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2400" b="1" dirty="0">
                <a:solidFill>
                  <a:schemeClr val="accent6">
                    <a:lumMod val="10000"/>
                  </a:schemeClr>
                </a:solidFill>
              </a:rPr>
              <a:t>2.</a:t>
            </a:r>
            <a:r>
              <a:rPr lang="zh-CN" altLang="en-US" sz="2400" b="1" dirty="0">
                <a:solidFill>
                  <a:schemeClr val="accent6">
                    <a:lumMod val="10000"/>
                  </a:schemeClr>
                </a:solidFill>
              </a:rPr>
              <a:t>小满单臂托举式 </a:t>
            </a:r>
            <a:r>
              <a:rPr lang="en-GB" altLang="zh-CN" sz="2400" i="1" dirty="0" err="1">
                <a:solidFill>
                  <a:schemeClr val="accent6">
                    <a:lumMod val="10000"/>
                  </a:schemeClr>
                </a:solidFill>
              </a:rPr>
              <a:t>Xiǎomǎn</a:t>
            </a:r>
            <a:r>
              <a:rPr lang="en-GB" altLang="zh-CN" sz="2400" i="1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GB" altLang="zh-CN" sz="2400" i="1" dirty="0" err="1">
                <a:solidFill>
                  <a:schemeClr val="accent6">
                    <a:lumMod val="10000"/>
                  </a:schemeClr>
                </a:solidFill>
              </a:rPr>
              <a:t>dān</a:t>
            </a:r>
            <a:r>
              <a:rPr lang="en-GB" altLang="zh-CN" sz="2400" i="1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GB" altLang="zh-CN" sz="2400" i="1" dirty="0" err="1">
                <a:solidFill>
                  <a:schemeClr val="accent6">
                    <a:lumMod val="10000"/>
                  </a:schemeClr>
                </a:solidFill>
              </a:rPr>
              <a:t>bì</a:t>
            </a:r>
            <a:r>
              <a:rPr lang="en-GB" altLang="zh-CN" sz="2400" i="1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GB" altLang="zh-CN" sz="2400" i="1" dirty="0" err="1">
                <a:solidFill>
                  <a:schemeClr val="accent6">
                    <a:lumMod val="10000"/>
                  </a:schemeClr>
                </a:solidFill>
              </a:rPr>
              <a:t>tuō</a:t>
            </a:r>
            <a:r>
              <a:rPr lang="en-GB" altLang="zh-CN" sz="2400" i="1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GB" altLang="zh-CN" sz="2400" i="1" dirty="0" err="1">
                <a:solidFill>
                  <a:schemeClr val="accent6">
                    <a:lumMod val="10000"/>
                  </a:schemeClr>
                </a:solidFill>
              </a:rPr>
              <a:t>jǔ</a:t>
            </a:r>
            <a:r>
              <a:rPr lang="en-GB" altLang="zh-CN" sz="2400" i="1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GB" altLang="zh-CN" sz="2400" i="1" dirty="0" err="1">
                <a:solidFill>
                  <a:schemeClr val="accent6">
                    <a:lumMod val="10000"/>
                  </a:schemeClr>
                </a:solidFill>
              </a:rPr>
              <a:t>shì</a:t>
            </a:r>
            <a:r>
              <a:rPr lang="en-GB" altLang="zh-CN" sz="2400" i="1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GB" altLang="zh-CN" sz="2400" b="1" dirty="0">
                <a:solidFill>
                  <a:schemeClr val="accent6">
                    <a:lumMod val="10000"/>
                  </a:schemeClr>
                </a:solidFill>
              </a:rPr>
              <a:t>Small fullness:</a:t>
            </a:r>
            <a:r>
              <a:rPr lang="en-GB" altLang="zh-CN" sz="24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GB" altLang="zh-CN" sz="2400" i="1" dirty="0">
                <a:solidFill>
                  <a:schemeClr val="accent6">
                    <a:lumMod val="10000"/>
                  </a:schemeClr>
                </a:solidFill>
              </a:rPr>
              <a:t>Single-Arm Upward Lift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7490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7423D-E12A-D08A-F395-1FF4CE68B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Additional classes if you are interested</a:t>
            </a:r>
            <a:endParaRPr lang="zh-CN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54368-C59F-7163-0D0D-9AD417B41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782" y="1312103"/>
            <a:ext cx="11816218" cy="5384169"/>
          </a:xfrm>
        </p:spPr>
        <p:txBody>
          <a:bodyPr/>
          <a:lstStyle/>
          <a:p>
            <a:r>
              <a:rPr lang="en-US" altLang="zh-CN" sz="2000" dirty="0"/>
              <a:t>Daoyin for 24 Solar Terms </a:t>
            </a:r>
          </a:p>
          <a:p>
            <a:pPr marL="0" indent="0">
              <a:buNone/>
            </a:pPr>
            <a:r>
              <a:rPr lang="en-US" altLang="zh-CN" sz="2000" dirty="0"/>
              <a:t>    Saturday 1:00-2:00pm on alterative weeks,</a:t>
            </a:r>
          </a:p>
          <a:p>
            <a:pPr marL="0" indent="0">
              <a:buNone/>
            </a:pPr>
            <a:r>
              <a:rPr lang="en-US" altLang="zh-CN" sz="2000" dirty="0"/>
              <a:t>    next one on 21</a:t>
            </a:r>
            <a:r>
              <a:rPr lang="en-US" altLang="zh-CN" sz="2000" baseline="30000" dirty="0"/>
              <a:t>st</a:t>
            </a:r>
            <a:r>
              <a:rPr lang="en-US" altLang="zh-CN" sz="2000" dirty="0"/>
              <a:t> of March </a:t>
            </a:r>
          </a:p>
          <a:p>
            <a:pPr marL="0" indent="0">
              <a:buNone/>
            </a:pPr>
            <a:endParaRPr lang="en-US" altLang="zh-CN" sz="2000" dirty="0"/>
          </a:p>
          <a:p>
            <a:r>
              <a:rPr lang="en-US" altLang="zh-CN" sz="2000" dirty="0"/>
              <a:t>Body-Mind Form from </a:t>
            </a:r>
            <a:r>
              <a:rPr lang="en-US" altLang="zh-CN" sz="2000" dirty="0" err="1"/>
              <a:t>Zhineng</a:t>
            </a:r>
            <a:r>
              <a:rPr lang="en-US" altLang="zh-CN" sz="2000" dirty="0"/>
              <a:t> Qigong System</a:t>
            </a:r>
          </a:p>
          <a:p>
            <a:pPr marL="0" indent="0">
              <a:buNone/>
            </a:pPr>
            <a:r>
              <a:rPr lang="en-US" altLang="zh-CN" sz="2000" dirty="0"/>
              <a:t>     Saturday 1:00-2:00pm on alterative weeks,</a:t>
            </a:r>
          </a:p>
          <a:p>
            <a:pPr marL="287993" lvl="1" indent="0">
              <a:buNone/>
            </a:pPr>
            <a:r>
              <a:rPr lang="en-US" altLang="zh-CN" sz="2000"/>
              <a:t>Next one on 28</a:t>
            </a:r>
            <a:r>
              <a:rPr lang="en-US" altLang="zh-CN" sz="2000" baseline="30000"/>
              <a:t>th</a:t>
            </a:r>
            <a:r>
              <a:rPr lang="en-US" altLang="zh-CN" sz="2000"/>
              <a:t> of </a:t>
            </a:r>
            <a:r>
              <a:rPr lang="en-US" altLang="zh-CN" sz="2000" dirty="0"/>
              <a:t>March </a:t>
            </a:r>
          </a:p>
          <a:p>
            <a:pPr marL="0" indent="0">
              <a:buNone/>
            </a:pPr>
            <a:endParaRPr lang="en-US" altLang="zh-CN" sz="2000" dirty="0"/>
          </a:p>
          <a:p>
            <a:pPr marL="0" indent="0">
              <a:buNone/>
            </a:pPr>
            <a:r>
              <a:rPr lang="en-US" altLang="zh-CN" sz="2000" dirty="0"/>
              <a:t>This forms part of my research project, so it is totally free to join, donations are welcome, Join Zoom Meeting</a:t>
            </a:r>
            <a:endParaRPr lang="zh-CN" altLang="zh-CN" sz="2000" dirty="0"/>
          </a:p>
          <a:p>
            <a:pPr marL="0" indent="0">
              <a:buNone/>
            </a:pPr>
            <a:r>
              <a:rPr lang="en-US" altLang="zh-CN" sz="2000" dirty="0"/>
              <a:t>https://us02web.zoom.us/j/85198148219?pwd=vcxd96PsiBeaY9vXxfTSZULypvDMBy.1</a:t>
            </a:r>
            <a:endParaRPr lang="zh-CN" altLang="zh-CN" sz="2000" dirty="0"/>
          </a:p>
          <a:p>
            <a:pPr marL="0" indent="0">
              <a:buNone/>
            </a:pPr>
            <a:r>
              <a:rPr lang="en-US" altLang="zh-CN" sz="2000" dirty="0"/>
              <a:t>Meeting ID: 851 9814 8219</a:t>
            </a:r>
            <a:endParaRPr lang="zh-CN" altLang="zh-CN" sz="2000" dirty="0"/>
          </a:p>
          <a:p>
            <a:pPr marL="0" indent="0">
              <a:buNone/>
            </a:pPr>
            <a:r>
              <a:rPr lang="en-US" altLang="zh-CN" sz="2000" dirty="0"/>
              <a:t>Passcode: Research26</a:t>
            </a:r>
            <a:endParaRPr lang="zh-CN" altLang="zh-CN" sz="2000" dirty="0"/>
          </a:p>
          <a:p>
            <a:pPr marL="0" indent="0"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442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3D3D3D"/>
      </a:dk1>
      <a:lt1>
        <a:sysClr val="window" lastClr="FFFAE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288</Words>
  <Application>Microsoft Office PowerPoint</Application>
  <PresentationFormat>Widescreen</PresentationFormat>
  <Paragraphs>20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Avenir Next Bold</vt:lpstr>
      <vt:lpstr>Avenir Next Demi Bold</vt:lpstr>
      <vt:lpstr>Avenir Next Regular</vt:lpstr>
      <vt:lpstr>等线</vt:lpstr>
      <vt:lpstr>等线 Light</vt:lpstr>
      <vt:lpstr>Arial</vt:lpstr>
      <vt:lpstr>Office Theme</vt:lpstr>
      <vt:lpstr>PowerPoint Presentation</vt:lpstr>
      <vt:lpstr>Recap of Week 5  7th Movement in Taichi  Grasp the peacock's tail Spring Solar Term Daoyin:  惊蛰握固炼气式 Awakening of Insects: Wogu to Cultivate  Qi 春分排山推掌式 Spring Equinox: Pushing Mountains with Palms   Content of Week 6  8th Movement in Taichi Cross Hand  Autumn Solar Term Daoyin  立夏足运太极式Beginning of Summer: Tai Chi Foot Circulation 小满单臂托举式 Small fullness: Single-Arm Upward Lift   </vt:lpstr>
      <vt:lpstr>Week 6 Illustration of the eighth movement十字手Cross hands</vt:lpstr>
      <vt:lpstr>PowerPoint Presentation</vt:lpstr>
      <vt:lpstr>PowerPoint Presentation</vt:lpstr>
      <vt:lpstr>Additional classes if you are interested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Feixia Yu</dc:creator>
  <cp:lastModifiedBy>Feixia Yu</cp:lastModifiedBy>
  <cp:revision>1</cp:revision>
  <dcterms:created xsi:type="dcterms:W3CDTF">2026-03-23T13:07:44Z</dcterms:created>
  <dcterms:modified xsi:type="dcterms:W3CDTF">2026-03-23T13:08:23Z</dcterms:modified>
</cp:coreProperties>
</file>