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4" r:id="rId5"/>
    <p:sldId id="360" r:id="rId6"/>
    <p:sldId id="361" r:id="rId7"/>
    <p:sldId id="289" r:id="rId8"/>
    <p:sldId id="291" r:id="rId9"/>
    <p:sldId id="297" r:id="rId10"/>
    <p:sldId id="304" r:id="rId11"/>
    <p:sldId id="369" r:id="rId12"/>
    <p:sldId id="371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7A6DB-35A9-4759-B8EF-51F0FE703B67}" v="1" dt="2023-04-18T08:26:34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Demi Bold"/>
                <a:cs typeface="Avenir Next Demi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2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aseline="0">
                <a:solidFill>
                  <a:srgbClr val="34516C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en-US" dirty="0"/>
              <a:t>Text can work in single or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5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3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aseline="0">
                <a:solidFill>
                  <a:srgbClr val="34516C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en-US" dirty="0"/>
              <a:t>Text can work alongside imagery and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7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479385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91932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301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- Full screen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047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204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791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34516C"/>
                </a:solidFill>
                <a:latin typeface="Avenir Next Regular"/>
                <a:cs typeface="Avenir Next Regular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5" name="Picture 4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78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Demi Bold"/>
                <a:cs typeface="Avenir Next Demi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Grey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Demi Bold"/>
                <a:cs typeface="Avenir Next Demi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34516C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34516C"/>
                </a:solidFill>
                <a:latin typeface="Avenir Next Demi Bold"/>
                <a:cs typeface="Avenir Next Demi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34516C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7" name="Picture 6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1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2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3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5" name="Picture 4" descr="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4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1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aseline="0">
                <a:solidFill>
                  <a:srgbClr val="34516C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6" y="1600201"/>
            <a:ext cx="8512907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uTaichi4You@g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mD9K68Wwc&amp;t=37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YuTaichi4You@gmail.com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545" y="2250364"/>
            <a:ext cx="7385419" cy="7422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600" b="0" i="0" dirty="0">
                <a:solidFill>
                  <a:srgbClr val="1F1F1F"/>
                </a:solidFill>
                <a:effectLst/>
                <a:latin typeface="Google Sans"/>
              </a:rPr>
              <a:t>Dynamic Qigong for Health</a:t>
            </a:r>
            <a:br>
              <a:rPr lang="en-GB" sz="3600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- OU Staff Wellbeing Workshop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1A178-76C3-45C4-8A7E-3659FE4B4162}"/>
              </a:ext>
            </a:extLst>
          </p:cNvPr>
          <p:cNvSpPr txBox="1"/>
          <p:nvPr/>
        </p:nvSpPr>
        <p:spPr>
          <a:xfrm>
            <a:off x="1349872" y="4972933"/>
            <a:ext cx="611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Feixia Yu</a:t>
            </a:r>
          </a:p>
          <a:p>
            <a:r>
              <a:rPr lang="en-GB" dirty="0">
                <a:hlinkClick r:id="rId2"/>
              </a:rPr>
              <a:t>YuTaichi4You@gmail.com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85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47" y="282751"/>
            <a:ext cx="8512907" cy="724013"/>
          </a:xfrm>
        </p:spPr>
        <p:txBody>
          <a:bodyPr/>
          <a:lstStyle/>
          <a:p>
            <a:r>
              <a:rPr lang="en-GB" altLang="zh-CN" dirty="0"/>
              <a:t>Warm up with </a:t>
            </a:r>
            <a:r>
              <a:rPr lang="en-GB" altLang="zh-CN" dirty="0" err="1"/>
              <a:t>Emei</a:t>
            </a:r>
            <a:r>
              <a:rPr lang="en-GB" altLang="zh-CN" dirty="0"/>
              <a:t> </a:t>
            </a:r>
            <a:r>
              <a:rPr lang="en-GB" altLang="zh-CN" dirty="0" err="1"/>
              <a:t>Shenzhangong</a:t>
            </a:r>
            <a:r>
              <a:rPr lang="en-GB" altLang="zh-CN" dirty="0"/>
              <a:t>  </a:t>
            </a:r>
            <a:r>
              <a:rPr lang="zh-CN" altLang="en-US" dirty="0"/>
              <a:t>峨眉伸展功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CC546-8881-428E-9DD8-1C329A28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185" y="5755341"/>
            <a:ext cx="1076815" cy="1102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780E1-7718-4FCD-9A0E-AF689BFD7F8F}"/>
              </a:ext>
            </a:extLst>
          </p:cNvPr>
          <p:cNvSpPr txBox="1"/>
          <p:nvPr/>
        </p:nvSpPr>
        <p:spPr>
          <a:xfrm>
            <a:off x="987955" y="1355987"/>
            <a:ext cx="7084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Devised by Master Zhang </a:t>
            </a:r>
            <a:r>
              <a:rPr lang="en-GB" sz="2000" dirty="0" err="1"/>
              <a:t>Mingliang</a:t>
            </a:r>
            <a:r>
              <a:rPr lang="en-GB" sz="2000" dirty="0"/>
              <a:t> </a:t>
            </a:r>
            <a:r>
              <a:rPr lang="zh-CN" altLang="en-US" sz="2000" dirty="0"/>
              <a:t>张明亮</a:t>
            </a:r>
            <a:endParaRPr lang="en-GB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Very effective </a:t>
            </a:r>
            <a:r>
              <a:rPr lang="en-GB" sz="2000" dirty="0" err="1"/>
              <a:t>Daoyin</a:t>
            </a:r>
            <a:r>
              <a:rPr lang="en-GB" sz="2000" dirty="0"/>
              <a:t> routine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Based on </a:t>
            </a:r>
            <a:r>
              <a:rPr lang="en-GB" sz="2000" dirty="0" err="1"/>
              <a:t>Emei</a:t>
            </a:r>
            <a:r>
              <a:rPr lang="en-GB" sz="2000" dirty="0"/>
              <a:t> Tradition </a:t>
            </a:r>
            <a:r>
              <a:rPr lang="en-US" altLang="zh-CN" sz="2000" dirty="0"/>
              <a:t>&amp; </a:t>
            </a:r>
            <a:r>
              <a:rPr lang="en-GB" altLang="zh-CN" sz="2000" dirty="0"/>
              <a:t>solid TCM theory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Tried and tested by hundreds of thousands of followers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3BB32D-B8E7-4B9F-9A92-564BD3FE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145AE-D65C-4934-A30E-EC9748164A2B}"/>
              </a:ext>
            </a:extLst>
          </p:cNvPr>
          <p:cNvSpPr txBox="1"/>
          <p:nvPr/>
        </p:nvSpPr>
        <p:spPr>
          <a:xfrm>
            <a:off x="4849091" y="3673857"/>
            <a:ext cx="6179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12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Starts from head working downwards to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Very slow-paced and inward looking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Mindful to the body and energy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Short version of around 20 minutes with only one 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Ends with some breathing and cool down routines</a:t>
            </a:r>
          </a:p>
        </p:txBody>
      </p:sp>
    </p:spTree>
    <p:extLst>
      <p:ext uri="{BB962C8B-B14F-4D97-AF65-F5344CB8AC3E}">
        <p14:creationId xmlns:p14="http://schemas.microsoft.com/office/powerpoint/2010/main" val="288904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28" y="576832"/>
            <a:ext cx="8512907" cy="479319"/>
          </a:xfrm>
        </p:spPr>
        <p:txBody>
          <a:bodyPr/>
          <a:lstStyle/>
          <a:p>
            <a:r>
              <a:rPr lang="en-US" altLang="zh-CN" sz="3200" dirty="0"/>
              <a:t>Top tips for practicing dynamic Qigong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CC546-8881-428E-9DD8-1C329A28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5341"/>
            <a:ext cx="1076815" cy="1102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780E1-7718-4FCD-9A0E-AF689BFD7F8F}"/>
              </a:ext>
            </a:extLst>
          </p:cNvPr>
          <p:cNvSpPr txBox="1"/>
          <p:nvPr/>
        </p:nvSpPr>
        <p:spPr>
          <a:xfrm>
            <a:off x="1266314" y="1659440"/>
            <a:ext cx="88682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Four-character Golden Rules of </a:t>
            </a:r>
            <a:r>
              <a:rPr lang="en-GB" sz="2200" dirty="0" err="1"/>
              <a:t>Daoyin</a:t>
            </a:r>
            <a:r>
              <a:rPr lang="en-GB" sz="2200" dirty="0"/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大 </a:t>
            </a:r>
            <a:r>
              <a:rPr lang="en-GB" altLang="zh-CN" sz="2200" dirty="0"/>
              <a:t>make movement as big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慢 </a:t>
            </a:r>
            <a:r>
              <a:rPr lang="en-GB" altLang="zh-CN" sz="2200" dirty="0"/>
              <a:t>slow down as much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停 </a:t>
            </a:r>
            <a:r>
              <a:rPr lang="en-GB" altLang="zh-CN" sz="2200" dirty="0"/>
              <a:t>pause and feel the stretch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观 </a:t>
            </a:r>
            <a:r>
              <a:rPr lang="en-GB" altLang="zh-CN" sz="2200" dirty="0"/>
              <a:t>observe energy flow when in stretch</a:t>
            </a:r>
          </a:p>
          <a:p>
            <a:pPr lvl="1"/>
            <a:endParaRPr lang="en-GB" altLang="zh-C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在伸展中体会放松</a:t>
            </a:r>
            <a:r>
              <a:rPr lang="en-GB" altLang="zh-CN" sz="2200" dirty="0"/>
              <a:t> </a:t>
            </a:r>
          </a:p>
          <a:p>
            <a:r>
              <a:rPr lang="en-GB" altLang="zh-CN" sz="2200" dirty="0"/>
              <a:t>     experience relaxation (and softness) when the body is being stretched</a:t>
            </a:r>
          </a:p>
          <a:p>
            <a:r>
              <a:rPr lang="en-GB" altLang="zh-CN" sz="2200" dirty="0"/>
              <a:t> </a:t>
            </a:r>
            <a:r>
              <a:rPr lang="zh-CN" altLang="en-US" sz="2200" dirty="0"/>
              <a:t> </a:t>
            </a:r>
            <a:endParaRPr lang="en-GB" altLang="zh-C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在放松中进行伸展 </a:t>
            </a:r>
            <a:endParaRPr lang="en-GB" altLang="zh-CN" sz="2200" dirty="0"/>
          </a:p>
          <a:p>
            <a:r>
              <a:rPr lang="en-GB" altLang="zh-CN" sz="2200" dirty="0"/>
              <a:t>     stretch when the body (and the mind) is relaxed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8293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4A0-AB8A-4DD8-9259-B7B2930B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36" y="161728"/>
            <a:ext cx="8512907" cy="739024"/>
          </a:xfrm>
        </p:spPr>
        <p:txBody>
          <a:bodyPr/>
          <a:lstStyle/>
          <a:p>
            <a:r>
              <a:rPr lang="en-GB" dirty="0"/>
              <a:t>Movement 1</a:t>
            </a:r>
            <a:r>
              <a:rPr lang="zh-CN" altLang="en-US" dirty="0"/>
              <a:t>：</a:t>
            </a:r>
            <a:r>
              <a:rPr lang="zh-CN" altLang="en-US" sz="2800" dirty="0"/>
              <a:t>颈项式  </a:t>
            </a:r>
            <a:r>
              <a:rPr lang="en-GB" sz="2800" dirty="0"/>
              <a:t>Front &amp; Back of Neck Stretches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60F5-5EF6-4BCC-BF65-C338317F4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37" y="1600201"/>
            <a:ext cx="3233233" cy="1661615"/>
          </a:xfrm>
        </p:spPr>
        <p:txBody>
          <a:bodyPr/>
          <a:lstStyle/>
          <a:p>
            <a:r>
              <a:rPr lang="zh-CN" altLang="en-US" dirty="0"/>
              <a:t>鹤首 </a:t>
            </a:r>
            <a:r>
              <a:rPr lang="en-GB" dirty="0"/>
              <a:t>Crane head</a:t>
            </a:r>
          </a:p>
          <a:p>
            <a:pPr lvl="1"/>
            <a:r>
              <a:rPr lang="en-US" altLang="zh-CN" dirty="0"/>
              <a:t>Focusing </a:t>
            </a:r>
            <a:r>
              <a:rPr lang="en-GB" altLang="zh-CN" dirty="0"/>
              <a:t>font of neck </a:t>
            </a:r>
          </a:p>
          <a:p>
            <a:pPr lvl="1"/>
            <a:r>
              <a:rPr lang="en-GB" dirty="0"/>
              <a:t>Working on </a:t>
            </a:r>
            <a:r>
              <a:rPr lang="en-GB" dirty="0" err="1"/>
              <a:t>Renmai</a:t>
            </a:r>
            <a:r>
              <a:rPr lang="en-GB" dirty="0"/>
              <a:t>, raise the Yin energy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950DE-4996-40F4-B5A7-650B172F983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79385" y="1600202"/>
            <a:ext cx="3233233" cy="1661614"/>
          </a:xfrm>
        </p:spPr>
        <p:txBody>
          <a:bodyPr/>
          <a:lstStyle/>
          <a:p>
            <a:r>
              <a:rPr lang="zh-CN" altLang="en-US" dirty="0"/>
              <a:t>龙头 </a:t>
            </a:r>
            <a:r>
              <a:rPr lang="en-GB" dirty="0"/>
              <a:t>Dragon head</a:t>
            </a:r>
          </a:p>
          <a:p>
            <a:pPr lvl="1"/>
            <a:r>
              <a:rPr lang="en-GB" dirty="0"/>
              <a:t>Focusing on back of neck</a:t>
            </a:r>
          </a:p>
          <a:p>
            <a:pPr lvl="1"/>
            <a:r>
              <a:rPr lang="en-GB" dirty="0"/>
              <a:t>Working on </a:t>
            </a:r>
            <a:r>
              <a:rPr lang="en-GB" dirty="0" err="1"/>
              <a:t>Dumai</a:t>
            </a:r>
            <a:r>
              <a:rPr lang="en-GB" dirty="0"/>
              <a:t>, raise the Yang energy</a:t>
            </a:r>
          </a:p>
          <a:p>
            <a:pPr lvl="1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E0B701-B0EA-4E7D-B460-E3531FB869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91932" y="1600202"/>
            <a:ext cx="3767972" cy="1566080"/>
          </a:xfrm>
        </p:spPr>
        <p:txBody>
          <a:bodyPr/>
          <a:lstStyle/>
          <a:p>
            <a:r>
              <a:rPr lang="zh-CN" altLang="en-US" dirty="0"/>
              <a:t>头顶太极功</a:t>
            </a:r>
            <a:r>
              <a:rPr lang="en-GB" dirty="0" err="1"/>
              <a:t>Taichigong</a:t>
            </a:r>
            <a:r>
              <a:rPr lang="en-GB" dirty="0"/>
              <a:t> for the head</a:t>
            </a:r>
          </a:p>
          <a:p>
            <a:pPr lvl="1"/>
            <a:r>
              <a:rPr lang="en-GB" dirty="0"/>
              <a:t>Sides of neck</a:t>
            </a:r>
          </a:p>
          <a:p>
            <a:pPr lvl="1"/>
            <a:r>
              <a:rPr lang="en-GB" dirty="0"/>
              <a:t>S-shape movement</a:t>
            </a:r>
          </a:p>
          <a:p>
            <a:pPr lvl="1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DF558-83B8-4E6B-ACAF-08CF13165F5C}"/>
              </a:ext>
            </a:extLst>
          </p:cNvPr>
          <p:cNvSpPr txBox="1"/>
          <p:nvPr/>
        </p:nvSpPr>
        <p:spPr>
          <a:xfrm>
            <a:off x="381698" y="3262431"/>
            <a:ext cx="5224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acupoints:</a:t>
            </a:r>
          </a:p>
          <a:p>
            <a:r>
              <a:rPr lang="zh-CN" altLang="en-US" dirty="0"/>
              <a:t>百会穴，</a:t>
            </a:r>
            <a:r>
              <a:rPr lang="en-GB" altLang="zh-CN" dirty="0" err="1"/>
              <a:t>Baihui</a:t>
            </a:r>
            <a:r>
              <a:rPr lang="en-GB" altLang="zh-CN" dirty="0"/>
              <a:t> at top of your crown</a:t>
            </a:r>
          </a:p>
          <a:p>
            <a:r>
              <a:rPr lang="zh-CN" altLang="en-US" dirty="0"/>
              <a:t>大椎穴</a:t>
            </a:r>
            <a:r>
              <a:rPr lang="en-GB" altLang="zh-CN" dirty="0"/>
              <a:t>,  </a:t>
            </a:r>
            <a:r>
              <a:rPr lang="en-GB" altLang="zh-CN" dirty="0" err="1"/>
              <a:t>Dazhui</a:t>
            </a:r>
            <a:r>
              <a:rPr lang="en-GB" altLang="zh-CN" dirty="0"/>
              <a:t> underneath C7 at the back, key yang acupoint</a:t>
            </a:r>
          </a:p>
          <a:p>
            <a:r>
              <a:rPr lang="zh-CN" altLang="en-US" dirty="0"/>
              <a:t>廉泉穴</a:t>
            </a:r>
            <a:r>
              <a:rPr lang="en-GB" altLang="zh-CN" dirty="0"/>
              <a:t>, </a:t>
            </a:r>
            <a:r>
              <a:rPr lang="en-GB" altLang="zh-CN" dirty="0" err="1"/>
              <a:t>Lianquan</a:t>
            </a:r>
            <a:r>
              <a:rPr lang="en-GB" altLang="zh-CN" dirty="0"/>
              <a:t> on front of neck under the chin, key yin acupoint</a:t>
            </a:r>
          </a:p>
          <a:p>
            <a:endParaRPr lang="en-GB" altLang="zh-CN" dirty="0"/>
          </a:p>
          <a:p>
            <a:endParaRPr lang="en-GB" dirty="0"/>
          </a:p>
        </p:txBody>
      </p:sp>
      <p:pic>
        <p:nvPicPr>
          <p:cNvPr id="2050" name="Picture 2" descr="养生】百脉之会——百会穴_人体">
            <a:extLst>
              <a:ext uri="{FF2B5EF4-FFF2-40B4-BE49-F238E27FC236}">
                <a16:creationId xmlns:a16="http://schemas.microsoft.com/office/drawing/2014/main" id="{9B8F7030-F93A-4BD0-814F-B2E9AF7D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559" y="4902625"/>
            <a:ext cx="2467970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F0483-577F-41BD-92FD-85E1DC33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599" y="3800900"/>
            <a:ext cx="2596273" cy="1661615"/>
          </a:xfrm>
          <a:prstGeom prst="rect">
            <a:avLst/>
          </a:prstGeom>
        </p:spPr>
      </p:pic>
      <p:pic>
        <p:nvPicPr>
          <p:cNvPr id="2052" name="Picture 4" descr="廉泉穴- 专家文章- 博禾医生">
            <a:extLst>
              <a:ext uri="{FF2B5EF4-FFF2-40B4-BE49-F238E27FC236}">
                <a16:creationId xmlns:a16="http://schemas.microsoft.com/office/drawing/2014/main" id="{44D1C9F8-F79A-4FB3-A40A-78AE4F40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30" y="3800900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3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4A0-AB8A-4DD8-9259-B7B2930B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36" y="161728"/>
            <a:ext cx="8512907" cy="739024"/>
          </a:xfrm>
        </p:spPr>
        <p:txBody>
          <a:bodyPr/>
          <a:lstStyle/>
          <a:p>
            <a:r>
              <a:rPr lang="en-GB" dirty="0"/>
              <a:t>Movement 2</a:t>
            </a:r>
            <a:r>
              <a:rPr lang="zh-CN" altLang="en-US" dirty="0"/>
              <a:t>：</a:t>
            </a:r>
            <a:r>
              <a:rPr lang="zh-CN" altLang="en-US" sz="2800" dirty="0"/>
              <a:t>肩肘式  </a:t>
            </a:r>
            <a:r>
              <a:rPr lang="en-GB" sz="2800" dirty="0"/>
              <a:t>Elbows &amp; Shoulders Stretch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DF558-83B8-4E6B-ACAF-08CF13165F5C}"/>
              </a:ext>
            </a:extLst>
          </p:cNvPr>
          <p:cNvSpPr txBox="1"/>
          <p:nvPr/>
        </p:nvSpPr>
        <p:spPr>
          <a:xfrm>
            <a:off x="255654" y="1732120"/>
            <a:ext cx="4898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acupoints:</a:t>
            </a:r>
          </a:p>
          <a:p>
            <a:r>
              <a:rPr lang="zh-CN" altLang="en-US" dirty="0"/>
              <a:t>中冲穴</a:t>
            </a:r>
            <a:r>
              <a:rPr lang="en-GB" altLang="zh-CN" dirty="0"/>
              <a:t>: </a:t>
            </a:r>
            <a:r>
              <a:rPr lang="en-GB" altLang="zh-CN" dirty="0" err="1"/>
              <a:t>Zhongchong</a:t>
            </a:r>
            <a:r>
              <a:rPr lang="en-GB" altLang="zh-CN" dirty="0"/>
              <a:t>: on pericardium meridian</a:t>
            </a:r>
          </a:p>
          <a:p>
            <a:r>
              <a:rPr lang="zh-CN" altLang="en-US" dirty="0"/>
              <a:t>肩井穴</a:t>
            </a:r>
            <a:r>
              <a:rPr lang="en-GB" altLang="zh-CN" dirty="0"/>
              <a:t>: Shoulder Well, on gallbladder meridian</a:t>
            </a:r>
          </a:p>
          <a:p>
            <a:r>
              <a:rPr lang="zh-CN" altLang="en-US" dirty="0"/>
              <a:t>云门穴</a:t>
            </a:r>
            <a:r>
              <a:rPr lang="en-GB" altLang="zh-CN" dirty="0"/>
              <a:t>: Cloud gate, on lung meridian</a:t>
            </a:r>
          </a:p>
          <a:p>
            <a:r>
              <a:rPr lang="zh-CN" altLang="en-US" dirty="0"/>
              <a:t>膻中穴</a:t>
            </a:r>
            <a:r>
              <a:rPr lang="en-GB" altLang="zh-CN" dirty="0"/>
              <a:t>: Sternum, on triple burners</a:t>
            </a:r>
          </a:p>
          <a:p>
            <a:r>
              <a:rPr lang="zh-CN" altLang="en-US" dirty="0"/>
              <a:t>膏肓穴</a:t>
            </a:r>
            <a:r>
              <a:rPr lang="en-GB" altLang="zh-CN" dirty="0"/>
              <a:t>: </a:t>
            </a:r>
            <a:r>
              <a:rPr lang="en-GB" altLang="zh-CN" dirty="0" err="1"/>
              <a:t>Gaohuang</a:t>
            </a:r>
            <a:r>
              <a:rPr lang="en-GB" altLang="zh-CN" dirty="0"/>
              <a:t>: rotating the elbow is self massaging these points with opening and closing </a:t>
            </a:r>
          </a:p>
          <a:p>
            <a:r>
              <a:rPr lang="en-GB" altLang="zh-CN" dirty="0"/>
              <a:t>the shoulder blades.</a:t>
            </a:r>
          </a:p>
          <a:p>
            <a:endParaRPr lang="en-GB" altLang="zh-CN" dirty="0"/>
          </a:p>
          <a:p>
            <a:endParaRPr lang="en-GB" altLang="zh-CN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8A9B3-46B6-4C4E-A6B4-B6AC4F22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467" y="4622068"/>
            <a:ext cx="3134567" cy="1869742"/>
          </a:xfrm>
          <a:prstGeom prst="rect">
            <a:avLst/>
          </a:prstGeom>
        </p:spPr>
      </p:pic>
      <p:pic>
        <p:nvPicPr>
          <p:cNvPr id="1026" name="Picture 2" descr="肩井（けんせい）－足の少陽胆経 | 豊川市で鍼灸（はり）治療｜はりまる鍼灸院">
            <a:extLst>
              <a:ext uri="{FF2B5EF4-FFF2-40B4-BE49-F238E27FC236}">
                <a16:creationId xmlns:a16="http://schemas.microsoft.com/office/drawing/2014/main" id="{40045896-8704-4139-AAFD-4A16F36E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7" y="4324494"/>
            <a:ext cx="2267486" cy="22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E6850-8510-4D5F-B5AB-9F596D6E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923" y="161728"/>
            <a:ext cx="3714077" cy="2352249"/>
          </a:xfrm>
          <a:prstGeom prst="rect">
            <a:avLst/>
          </a:prstGeom>
        </p:spPr>
      </p:pic>
      <p:pic>
        <p:nvPicPr>
          <p:cNvPr id="1028" name="Picture 4" descr="平日保養不過度按壓按摩10穴位，保肺護氣管">
            <a:extLst>
              <a:ext uri="{FF2B5EF4-FFF2-40B4-BE49-F238E27FC236}">
                <a16:creationId xmlns:a16="http://schemas.microsoft.com/office/drawing/2014/main" id="{167AFAA6-B46D-4EAC-ABFD-BCAE6214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43" y="4633742"/>
            <a:ext cx="2791301" cy="19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615E5-73EB-4914-994F-3CAD82396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016" y="2513977"/>
            <a:ext cx="3563470" cy="200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50331D-B2D4-4CD4-9F53-6F85D2580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023" y="1503339"/>
            <a:ext cx="2947408" cy="27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83F0BE-5698-461B-B671-4102432D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258" y="414353"/>
            <a:ext cx="3607876" cy="2530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A39EE-4D91-45C3-A212-69BD77A6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998" y="3305425"/>
            <a:ext cx="2507118" cy="607325"/>
          </a:xfrm>
        </p:spPr>
        <p:txBody>
          <a:bodyPr/>
          <a:lstStyle/>
          <a:p>
            <a:r>
              <a:rPr lang="en-GB" sz="1600" dirty="0"/>
              <a:t>Relevant acupoints in Horizontal Waist Rotation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F85D6-1B52-4A9C-B2F3-192C0D3B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94" y="4475746"/>
            <a:ext cx="3811605" cy="2382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418BB-CE08-4266-9683-C80ADACB745D}"/>
              </a:ext>
            </a:extLst>
          </p:cNvPr>
          <p:cNvSpPr txBox="1"/>
          <p:nvPr/>
        </p:nvSpPr>
        <p:spPr>
          <a:xfrm>
            <a:off x="337446" y="1143051"/>
            <a:ext cx="3670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 dirty="0"/>
              <a:t>Step-by-step movements</a:t>
            </a:r>
          </a:p>
          <a:p>
            <a:r>
              <a:rPr lang="zh-CN" altLang="en-US" sz="2000" dirty="0"/>
              <a:t>水平左转</a:t>
            </a:r>
            <a:endParaRPr lang="en-GB" altLang="zh-CN" sz="2000" dirty="0"/>
          </a:p>
          <a:p>
            <a:r>
              <a:rPr lang="zh-CN" altLang="en-US" sz="2000" dirty="0"/>
              <a:t>水平右转</a:t>
            </a:r>
            <a:endParaRPr lang="en-GB" altLang="zh-CN" sz="2000" dirty="0"/>
          </a:p>
          <a:p>
            <a:endParaRPr lang="en-GB" altLang="zh-CN" sz="2000" dirty="0"/>
          </a:p>
          <a:p>
            <a:r>
              <a:rPr lang="en-GB" altLang="zh-CN" sz="2000" dirty="0"/>
              <a:t>Mainly working on the Belt Meridian, increasing its control for the vertically flowing meridians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1363F-A1C5-4E55-8617-71E83CACAE44}"/>
              </a:ext>
            </a:extLst>
          </p:cNvPr>
          <p:cNvSpPr txBox="1">
            <a:spLocks/>
          </p:cNvSpPr>
          <p:nvPr/>
        </p:nvSpPr>
        <p:spPr>
          <a:xfrm>
            <a:off x="337447" y="394339"/>
            <a:ext cx="8512907" cy="4719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rgbClr val="34516C"/>
                </a:solidFill>
                <a:latin typeface="Avenir Next Demi Bold"/>
                <a:ea typeface="+mj-ea"/>
                <a:cs typeface="Avenir Next Demi Bold"/>
              </a:defRPr>
            </a:lvl1pPr>
          </a:lstStyle>
          <a:p>
            <a:r>
              <a:rPr lang="en-GB" dirty="0"/>
              <a:t>Movement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zh-CN" altLang="en-US" sz="2800" dirty="0"/>
              <a:t>旋腰式 </a:t>
            </a:r>
            <a:r>
              <a:rPr lang="en-GB" sz="2800" dirty="0"/>
              <a:t>Horizontal Waist Rotation</a:t>
            </a:r>
          </a:p>
          <a:p>
            <a:r>
              <a:rPr lang="en-GB" sz="2800" dirty="0"/>
              <a:t>Strengthening the Belt Meridian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BE493-B7C0-45B7-B486-1D1B192D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47" y="3711391"/>
            <a:ext cx="3600450" cy="3076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EBE446-394A-45D3-B0B4-4A333B8E6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374" y="2140242"/>
            <a:ext cx="4560220" cy="25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C2E3B-BAFC-4B8D-AE14-390DA0357AA5}"/>
              </a:ext>
            </a:extLst>
          </p:cNvPr>
          <p:cNvSpPr txBox="1"/>
          <p:nvPr/>
        </p:nvSpPr>
        <p:spPr>
          <a:xfrm>
            <a:off x="499621" y="395926"/>
            <a:ext cx="901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Origin</a:t>
            </a:r>
            <a:r>
              <a:rPr lang="en-GB" altLang="zh-CN" sz="3200" dirty="0"/>
              <a:t> &amp; Development of </a:t>
            </a:r>
            <a:r>
              <a:rPr lang="en-GB" sz="3200" dirty="0"/>
              <a:t>– Baduanjin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AF214-04F0-43D6-9127-8CD5E091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90" y="1078252"/>
            <a:ext cx="5454010" cy="3437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A92BD-77D3-4121-AE6A-4167829E7EF7}"/>
              </a:ext>
            </a:extLst>
          </p:cNvPr>
          <p:cNvSpPr txBox="1"/>
          <p:nvPr/>
        </p:nvSpPr>
        <p:spPr>
          <a:xfrm>
            <a:off x="102376" y="894573"/>
            <a:ext cx="6835896" cy="596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Baduanjin: also called Eight Pieces of Brocade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1600" dirty="0"/>
              <a:t>Existed</a:t>
            </a:r>
            <a:r>
              <a:rPr lang="en-GB" altLang="zh-CN" sz="1600" dirty="0"/>
              <a:t> before Song Dynasty (960AD)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Southern style on soft knees, more gentle, while Northern style on low sitting stand, more strenuous 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altLang="zh-CN" sz="1600" dirty="0"/>
              <a:t>Went through major development in the past 400 years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altLang="zh-CN" sz="1600" dirty="0"/>
              <a:t>The Health Qigong version was standardized with large teams of experts &amp; clinical trials at the turn of the last century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altLang="zh-CN" sz="1600" dirty="0"/>
              <a:t>Heavily promoted by the State Sports Administration of China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Most widely practised, inside and outside of China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Accessible to all ages and levels of fitness, with gentle stretching, natural (then controlled) breathing,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Easy to learn and remember, eight simple movements of gentle to medium intensity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Each movement has a clear function as described in the name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/>
              <a:t>Regular practice of this gentle flowing exercise brings you mental clarity, greater flexibility and physical strength.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1E659-CACE-4E8D-BF5F-29946C62DE3E}"/>
              </a:ext>
            </a:extLst>
          </p:cNvPr>
          <p:cNvSpPr txBox="1"/>
          <p:nvPr/>
        </p:nvSpPr>
        <p:spPr>
          <a:xfrm>
            <a:off x="7008073" y="4516159"/>
            <a:ext cx="5081551" cy="215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are numerous YouTube links of Baduanjin. The link below is by Prof YANG </a:t>
            </a:r>
            <a:r>
              <a:rPr lang="en-GB" sz="16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Bailong</a:t>
            </a:r>
            <a:r>
              <a:rPr lang="en-GB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from Beijing Sport University. He is the lead expert in the revised and updated official version of Baduanjin:</a:t>
            </a:r>
            <a:endParaRPr lang="en-GB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https://www.youtube.com/watch?v=-XmD9K68Wwc&amp;t=37s</a:t>
            </a:r>
            <a:endParaRPr lang="en-GB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9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4E746-75DC-438B-8AE2-10ECA00572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2" y="224673"/>
            <a:ext cx="282194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4778929-D965-41A4-9510-1C4C0B4B8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62773"/>
            <a:ext cx="28765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459255-ECBB-4892-BF94-4CDEF5FEC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98" y="262773"/>
            <a:ext cx="28003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69F637A-0D81-43DE-B29D-3A6062C8C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262773"/>
            <a:ext cx="2762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408DC6-58C9-434F-8B41-E4812952B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85327"/>
            <a:ext cx="28003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E0DA15F-9562-4D7E-B86D-C18588CCD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93" y="3429000"/>
            <a:ext cx="2379574" cy="34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4F24F7E-0544-49B9-877D-02757E0AA7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8" y="3528178"/>
            <a:ext cx="27241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99B9738-3E69-4A8A-941D-11B0C1355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3601616"/>
            <a:ext cx="2743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8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BBD1E-18BE-9F1C-9BD3-D7348C7F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37" y="1600201"/>
            <a:ext cx="9586418" cy="4525963"/>
          </a:xfrm>
        </p:spPr>
        <p:txBody>
          <a:bodyPr/>
          <a:lstStyle/>
          <a:p>
            <a:r>
              <a:rPr lang="en-GB" dirty="0"/>
              <a:t>Any questions? </a:t>
            </a:r>
          </a:p>
          <a:p>
            <a:r>
              <a:rPr lang="en-GB" dirty="0">
                <a:hlinkClick r:id="rId2"/>
              </a:rPr>
              <a:t>YuTaichi4You@gmail.com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276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e6b8ed7-12ac-46dc-8aab-b0ff75bcf7ff"/>
</p:tagLst>
</file>

<file path=ppt/theme/theme1.xml><?xml version="1.0" encoding="utf-8"?>
<a:theme xmlns:a="http://schemas.openxmlformats.org/drawingml/2006/main" name="1_Office Theme">
  <a:themeElements>
    <a:clrScheme name="UCLan">
      <a:dk1>
        <a:srgbClr val="007FB0"/>
      </a:dk1>
      <a:lt1>
        <a:srgbClr val="BE1622"/>
      </a:lt1>
      <a:dk2>
        <a:srgbClr val="E3E5ED"/>
      </a:dk2>
      <a:lt2>
        <a:srgbClr val="34516C"/>
      </a:lt2>
      <a:accent1>
        <a:srgbClr val="0099D2"/>
      </a:accent1>
      <a:accent2>
        <a:srgbClr val="53B7E8"/>
      </a:accent2>
      <a:accent3>
        <a:srgbClr val="A4D3F2"/>
      </a:accent3>
      <a:accent4>
        <a:srgbClr val="577A9B"/>
      </a:accent4>
      <a:accent5>
        <a:srgbClr val="919CAD"/>
      </a:accent5>
      <a:accent6>
        <a:srgbClr val="C7CBDA"/>
      </a:accent6>
      <a:hlink>
        <a:srgbClr val="BE1622"/>
      </a:hlink>
      <a:folHlink>
        <a:srgbClr val="BE16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133CE2623B74D8E72A459D6650AD0" ma:contentTypeVersion="13" ma:contentTypeDescription="Create a new document." ma:contentTypeScope="" ma:versionID="ae39196b69f9fbe914e99d74c38a2e07">
  <xsd:schema xmlns:xsd="http://www.w3.org/2001/XMLSchema" xmlns:xs="http://www.w3.org/2001/XMLSchema" xmlns:p="http://schemas.microsoft.com/office/2006/metadata/properties" xmlns:ns3="67b0680d-6c3b-4680-9a75-22dee6755717" xmlns:ns4="1c9c29da-d526-4f07-8beb-5ebeffb879cb" targetNamespace="http://schemas.microsoft.com/office/2006/metadata/properties" ma:root="true" ma:fieldsID="ccb00e8ff127d9bde4f4b2fe76c9ddbc" ns3:_="" ns4:_="">
    <xsd:import namespace="67b0680d-6c3b-4680-9a75-22dee6755717"/>
    <xsd:import namespace="1c9c29da-d526-4f07-8beb-5ebeffb879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0d-6c3b-4680-9a75-22dee6755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c29da-d526-4f07-8beb-5ebeffb87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662E53-5AEB-4954-BB09-4CE608B92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0680d-6c3b-4680-9a75-22dee6755717"/>
    <ds:schemaRef ds:uri="1c9c29da-d526-4f07-8beb-5ebeffb87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310D9F-2C81-455D-8AB0-3A6DE20D6ECD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c9c29da-d526-4f07-8beb-5ebeffb879cb"/>
    <ds:schemaRef ds:uri="67b0680d-6c3b-4680-9a75-22dee67557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9C1320-7A4A-47AC-B228-96F144634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607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Bold</vt:lpstr>
      <vt:lpstr>Avenir Next Demi Bold</vt:lpstr>
      <vt:lpstr>Avenir Next Medium</vt:lpstr>
      <vt:lpstr>Avenir Next Regular</vt:lpstr>
      <vt:lpstr>Calibri</vt:lpstr>
      <vt:lpstr>Google Sans</vt:lpstr>
      <vt:lpstr>1_Office Theme</vt:lpstr>
      <vt:lpstr>Dynamic Qigong for Health - OU Staff Wellbeing Workshop </vt:lpstr>
      <vt:lpstr>Warm up with Emei Shenzhangong  峨眉伸展功</vt:lpstr>
      <vt:lpstr>Top tips for practicing dynamic Qigong</vt:lpstr>
      <vt:lpstr>Movement 1：颈项式  Front &amp; Back of Neck Stretches </vt:lpstr>
      <vt:lpstr>Movement 2：肩肘式  Elbows &amp; Shoulders Stretch</vt:lpstr>
      <vt:lpstr>Relevant acupoints in Horizontal Waist Rotation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Professional Sports in China</dc:title>
  <dc:creator>Feixia Yu &lt;School of Humanities, Language &amp; Global Studies&gt;</dc:creator>
  <cp:lastModifiedBy>Kate.Raine</cp:lastModifiedBy>
  <cp:revision>12</cp:revision>
  <dcterms:created xsi:type="dcterms:W3CDTF">2020-12-07T14:10:16Z</dcterms:created>
  <dcterms:modified xsi:type="dcterms:W3CDTF">2023-04-18T14:13:45Z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0x010100F4F133CE2623B74D8E72A459D6650AD0</vt:lpwstr>
  </property>
</Properties>
</file>